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62" r:id="rId2"/>
  </p:sldMasterIdLst>
  <p:sldIdLst>
    <p:sldId id="505" r:id="rId3"/>
    <p:sldId id="506" r:id="rId4"/>
    <p:sldId id="509" r:id="rId5"/>
    <p:sldId id="517" r:id="rId6"/>
    <p:sldId id="511" r:id="rId7"/>
    <p:sldId id="512" r:id="rId8"/>
    <p:sldId id="513" r:id="rId9"/>
    <p:sldId id="514" r:id="rId10"/>
    <p:sldId id="515" r:id="rId11"/>
    <p:sldId id="516" r:id="rId12"/>
    <p:sldId id="507" r:id="rId13"/>
  </p:sldIdLst>
  <p:sldSz cx="9144000" cy="6858000" type="screen4x3"/>
  <p:notesSz cx="6858000" cy="9144000"/>
  <p:embeddedFontLst>
    <p:embeddedFont>
      <p:font typeface="휴먼명조" panose="02010504000101010101" pitchFamily="2" charset="-127"/>
      <p:regular r:id="rId14"/>
    </p:embeddedFont>
    <p:embeddedFont>
      <p:font typeface="나눔스퀘어 ExtraBold" panose="020B0600000101010101" pitchFamily="50" charset="-127"/>
      <p:bold r:id="rId15"/>
    </p:embeddedFont>
    <p:embeddedFont>
      <p:font typeface="나눔스퀘어" panose="020B0600000101010101" pitchFamily="50" charset="-127"/>
      <p:regular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맑은 고딕" panose="020B0503020000020004" pitchFamily="50" charset="-127"/>
      <p:regular r:id="rId19"/>
      <p:bold r:id="rId20"/>
    </p:embeddedFont>
    <p:embeddedFont>
      <p:font typeface="나눔스퀘어 Bold" panose="020B0600000101010101" pitchFamily="50" charset="-127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함초롬바탕" panose="02030504000101010101" pitchFamily="18" charset="-127"/>
      <p:regular r:id="rId26"/>
      <p:bold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4178" userDrawn="1">
          <p15:clr>
            <a:srgbClr val="A4A3A4"/>
          </p15:clr>
        </p15:guide>
        <p15:guide id="6" orient="horz" pos="754" userDrawn="1">
          <p15:clr>
            <a:srgbClr val="A4A3A4"/>
          </p15:clr>
        </p15:guide>
        <p15:guide id="7" pos="226" userDrawn="1">
          <p15:clr>
            <a:srgbClr val="A4A3A4"/>
          </p15:clr>
        </p15:guide>
        <p15:guide id="8" orient="horz" pos="663" userDrawn="1">
          <p15:clr>
            <a:srgbClr val="A4A3A4"/>
          </p15:clr>
        </p15:guide>
        <p15:guide id="9" pos="55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6EB8"/>
    <a:srgbClr val="A6B8DE"/>
    <a:srgbClr val="F18398"/>
    <a:srgbClr val="F398AA"/>
    <a:srgbClr val="FB9B4B"/>
    <a:srgbClr val="FCBB85"/>
    <a:srgbClr val="F15F69"/>
    <a:srgbClr val="F09D2E"/>
    <a:srgbClr val="4472C4"/>
    <a:srgbClr val="BD74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6196" autoAdjust="0"/>
  </p:normalViewPr>
  <p:slideViewPr>
    <p:cSldViewPr snapToGrid="0">
      <p:cViewPr varScale="1">
        <p:scale>
          <a:sx n="116" d="100"/>
          <a:sy n="116" d="100"/>
        </p:scale>
        <p:origin x="1500" y="108"/>
      </p:cViewPr>
      <p:guideLst>
        <p:guide orient="horz" pos="4178"/>
        <p:guide orient="horz" pos="754"/>
        <p:guide pos="226"/>
        <p:guide orient="horz" pos="663"/>
        <p:guide pos="553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F2112-E8BF-492A-9E8C-007FC5BF09F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417F-5ABC-445A-8C12-28BDE629602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0AA8D393-1CB1-4D0E-84C1-20E05782C90E}"/>
              </a:ext>
            </a:extLst>
          </p:cNvPr>
          <p:cNvSpPr/>
          <p:nvPr/>
        </p:nvSpPr>
        <p:spPr>
          <a:xfrm>
            <a:off x="0" y="0"/>
            <a:ext cx="704850" cy="933450"/>
          </a:xfrm>
          <a:prstGeom prst="rect">
            <a:avLst/>
          </a:prstGeom>
          <a:solidFill>
            <a:srgbClr val="FCE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7469415" y="6498000"/>
            <a:ext cx="1674585" cy="360000"/>
            <a:chOff x="7460734" y="281041"/>
            <a:chExt cx="1674585" cy="360000"/>
          </a:xfrm>
        </p:grpSpPr>
        <p:pic>
          <p:nvPicPr>
            <p:cNvPr id="15" name="그림 14">
              <a:extLst>
                <a:ext uri="{FF2B5EF4-FFF2-40B4-BE49-F238E27FC236}">
                  <a16:creationId xmlns="" xmlns:a16="http://schemas.microsoft.com/office/drawing/2014/main" id="{CA31BF8E-6835-4A12-A88B-1F0B7F82D4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0734" y="281041"/>
              <a:ext cx="811590" cy="3600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="" xmlns:a16="http://schemas.microsoft.com/office/drawing/2014/main" id="{1C6CD21A-420D-456C-A259-27C7989049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3729" y="281041"/>
              <a:ext cx="81159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8081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5E387812-5C42-41CC-8FE8-EE602F702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A67D4409-DD46-402C-A0E2-EDFF915BB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2EB337E-6B46-46DB-B6D4-BDD62D1A5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890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2CF9CEF-6E5A-489C-83FB-4ACCC14C3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8D3E4D46-1A19-45ED-9EFE-D6658FF3D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A7B230F3-4305-4414-A31F-6CEFA1EF6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E425B4E-0129-47E1-A09A-966278710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C4AF18C0-75CA-4DEC-8551-C48B05A0B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011D347-0FBA-426F-AAA2-8C20F521A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3634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6F3B403-D990-4658-B720-C7E23DA82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54F03923-47CA-4DC1-B7DA-AB0D1E0C64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BC220FA6-14CF-4428-9981-DCD472209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471998C3-94B2-42F4-9858-3E5424D72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60D139B5-8A0F-4D58-9958-B8FE35684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E8BC64F8-AC6D-4329-B3C4-0B59A5BB0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346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42B7EB1-AEF5-4DB6-80ED-EA2F159BA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5BC2927A-C145-40E7-97EF-E5A2106CCF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8A9FEB4-C54D-4E18-81AD-0AB56B279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FA0E720-AF4C-4228-BF37-499C3AC2E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F8B250E-2E56-41ED-B113-3A0D7E76B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5894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69AFA2A7-572D-487B-96A8-5065E86071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413BB422-C7CB-4C94-B4FA-0C86CE3955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B0239C1-9976-4D95-83FA-02DC176F0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41FC229-1251-4D81-9A00-65A3E8DCA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BE6B97B-7E13-4EB3-80E4-D5611BDE5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260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F2112-E8BF-492A-9E8C-007FC5BF09F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417F-5ABC-445A-8C12-28BDE62960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081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F2112-E8BF-492A-9E8C-007FC5BF09F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417F-5ABC-445A-8C12-28BDE629602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0AA8D393-1CB1-4D0E-84C1-20E05782C90E}"/>
              </a:ext>
            </a:extLst>
          </p:cNvPr>
          <p:cNvSpPr/>
          <p:nvPr/>
        </p:nvSpPr>
        <p:spPr>
          <a:xfrm>
            <a:off x="0" y="0"/>
            <a:ext cx="704850" cy="933450"/>
          </a:xfrm>
          <a:prstGeom prst="rect">
            <a:avLst/>
          </a:prstGeom>
          <a:solidFill>
            <a:srgbClr val="FCE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081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4198D45-34E9-4259-B44E-727DC39C6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14440707-2670-4AD2-B0E7-97B24EF3CD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0276171-54E8-49B1-BF92-0BA780D47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E700213-2300-4CF1-AED8-C1E899626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6C2172C-6720-4D52-AB84-316124EEF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983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65BBF9E-E8FD-4C68-863F-DA2757064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CAF62E4-FB96-4D06-B19F-64F93257C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86B1AC9-BCFA-4190-BD94-D8C52B9FA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507B5334-8362-4857-B3E7-B27A6FB74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3D236BB0-9B4C-4800-B5B9-93A5C90C5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334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9A2F221-1747-4DD8-BDDE-5BEF48805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4AF252BE-1F2D-4E68-8E76-6EA152E3C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1B76A9D-C743-446E-AC52-134088D7A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D69D491-87EF-4706-8436-7834A1D7B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AA385B8-B2B9-4363-9C84-367008F58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868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5642259-6C8D-4395-9D30-0119D4F9E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0ACC3B6-4C1D-48D1-A3AF-01F0BB18F3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F0C2680D-4F77-4663-95C4-B4A6491B2B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9AF3647-B853-4315-A3A9-CF615A513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D96CA2E0-076A-4067-BAEB-19D71108B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0187C479-7BCD-4F6A-B6F6-301DFBCE7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850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E76F00E-4D4E-4219-8A11-1CF0F7272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4C71518-F104-4D1B-B069-A0E64EB00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29B9C2DD-F2DC-4966-83F5-1B23765686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FABF41EF-00CB-4CBA-931A-751835581A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514C7231-080A-48BD-9C82-16CBF46BD0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854F2242-2CDF-4E0C-85CA-05BB4C63C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E92916EE-C54C-42E5-8E11-2AB0CACE6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E6E45F42-5DBD-496D-B68A-EB7EAE8E7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486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E52D186-60E9-49DA-826D-E5981D10C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6CF7AC03-BBDD-466E-B311-767669391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0C98F8BE-A1C5-4A9B-B04F-9CE0AB110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CDEC0E8F-FB55-4B82-ABA9-8A7D1B499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054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F2112-E8BF-492A-9E8C-007FC5BF09F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6417F-5ABC-445A-8C12-28BDE62960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734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4" r:id="rId2"/>
    <p:sldLayoutId id="2147483661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B201ED3D-82E0-49AE-8371-CE79E06E5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FB648E2A-31B4-4BCB-9BAC-E28EEB366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6644CDB-49B9-44C5-BAE2-0D79511E45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9F4C492-A372-47B8-A04B-3FAF59C4D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D801C63-4E49-4C8D-8962-7E2C5C0A1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410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463AF97A-4155-4A63-BBF6-F4011E177660}"/>
              </a:ext>
            </a:extLst>
          </p:cNvPr>
          <p:cNvSpPr/>
          <p:nvPr/>
        </p:nvSpPr>
        <p:spPr>
          <a:xfrm>
            <a:off x="4578508" y="2100639"/>
            <a:ext cx="3389069" cy="155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4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D60A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r>
              <a:rPr lang="ko-KR" altLang="en-US" sz="4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D60A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 </a:t>
            </a:r>
            <a:r>
              <a:rPr lang="en-US" altLang="ko-KR" sz="4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D60A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4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D60A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</a:t>
            </a:r>
            <a:r>
              <a:rPr lang="ko-KR" altLang="en-US" sz="4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</a:t>
            </a:r>
          </a:p>
          <a:p>
            <a:pPr>
              <a:lnSpc>
                <a:spcPct val="110000"/>
              </a:lnSpc>
            </a:pPr>
            <a:r>
              <a:rPr lang="ko-KR" altLang="en-US" sz="4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무슨 계절일까</a:t>
            </a:r>
            <a:r>
              <a:rPr lang="en-US" altLang="ko-KR" sz="4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0AD96440-006F-4119-A973-D6B2E4998533}"/>
              </a:ext>
            </a:extLst>
          </p:cNvPr>
          <p:cNvGrpSpPr/>
          <p:nvPr/>
        </p:nvGrpSpPr>
        <p:grpSpPr>
          <a:xfrm>
            <a:off x="4572000" y="1727722"/>
            <a:ext cx="1819437" cy="406802"/>
            <a:chOff x="3220230" y="636662"/>
            <a:chExt cx="947402" cy="406802"/>
          </a:xfrm>
        </p:grpSpPr>
        <p:sp>
          <p:nvSpPr>
            <p:cNvPr id="12" name="모서리가 둥근 직사각형 91">
              <a:extLst>
                <a:ext uri="{FF2B5EF4-FFF2-40B4-BE49-F238E27FC236}">
                  <a16:creationId xmlns="" xmlns:a16="http://schemas.microsoft.com/office/drawing/2014/main" id="{71AFE37C-2C81-4DC3-A883-96F0EC3CD3AE}"/>
                </a:ext>
              </a:extLst>
            </p:cNvPr>
            <p:cNvSpPr/>
            <p:nvPr/>
          </p:nvSpPr>
          <p:spPr>
            <a:xfrm>
              <a:off x="3220230" y="636662"/>
              <a:ext cx="947402" cy="40680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3175">
              <a:gradFill flip="none" rotWithShape="1">
                <a:gsLst>
                  <a:gs pos="100000">
                    <a:schemeClr val="tx2"/>
                  </a:gs>
                  <a:gs pos="0">
                    <a:schemeClr val="tx2">
                      <a:alpha val="0"/>
                    </a:schemeClr>
                  </a:gs>
                </a:gsLst>
                <a:lin ang="16200000" scaled="1"/>
                <a:tileRect/>
              </a:gradFill>
            </a:ln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E5C2FBDF-D538-4FF4-A492-B0E4C1C42E71}"/>
                </a:ext>
              </a:extLst>
            </p:cNvPr>
            <p:cNvSpPr/>
            <p:nvPr/>
          </p:nvSpPr>
          <p:spPr>
            <a:xfrm>
              <a:off x="3220233" y="643353"/>
              <a:ext cx="9473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초등 </a:t>
              </a:r>
              <a:r>
                <a:rPr lang="en-US" altLang="ko-KR"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2-1</a:t>
              </a:r>
              <a:r>
                <a:rPr lang="ko-KR" altLang="en-US"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차시</a:t>
              </a:r>
              <a:endPara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615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8278822A-E8FE-40FD-B4F5-A3BD1F7909A7}"/>
              </a:ext>
            </a:extLst>
          </p:cNvPr>
          <p:cNvSpPr/>
          <p:nvPr/>
        </p:nvSpPr>
        <p:spPr>
          <a:xfrm>
            <a:off x="728797" y="438912"/>
            <a:ext cx="68721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r>
              <a:rPr lang="ko-KR" altLang="en-US" sz="2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 </a:t>
            </a:r>
            <a:r>
              <a:rPr lang="en-US" altLang="ko-KR" sz="2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2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</a:t>
            </a:r>
            <a:r>
              <a:rPr lang="ko-KR" altLang="en-US" sz="2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무슨 계절일까</a:t>
            </a:r>
            <a:r>
              <a:rPr lang="en-US" altLang="ko-KR" sz="2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="" xmlns:a16="http://schemas.microsoft.com/office/drawing/2014/main" id="{68F8ACBA-B0E0-4E31-AC86-C413D4EC69B8}"/>
              </a:ext>
            </a:extLst>
          </p:cNvPr>
          <p:cNvSpPr/>
          <p:nvPr/>
        </p:nvSpPr>
        <p:spPr>
          <a:xfrm>
            <a:off x="438913" y="1734685"/>
            <a:ext cx="8266174" cy="3853316"/>
          </a:xfrm>
          <a:prstGeom prst="roundRect">
            <a:avLst>
              <a:gd name="adj" fmla="val 10577"/>
            </a:avLst>
          </a:prstGeom>
          <a:gradFill>
            <a:gsLst>
              <a:gs pos="31000">
                <a:schemeClr val="bg1">
                  <a:lumMod val="95000"/>
                </a:schemeClr>
              </a:gs>
              <a:gs pos="97000">
                <a:schemeClr val="bg1"/>
              </a:gs>
            </a:gsLst>
            <a:lin ang="16200000" scaled="1"/>
          </a:gradFill>
          <a:ln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5EC91574-7301-47E3-AFFE-E98B7C35E250}"/>
              </a:ext>
            </a:extLst>
          </p:cNvPr>
          <p:cNvSpPr/>
          <p:nvPr/>
        </p:nvSpPr>
        <p:spPr>
          <a:xfrm>
            <a:off x="894397" y="1699630"/>
            <a:ext cx="6919778" cy="3210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4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- 1980</a:t>
            </a:r>
            <a:r>
              <a:rPr lang="ko-KR" altLang="en-US" sz="4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 까지 </a:t>
            </a:r>
            <a:r>
              <a:rPr lang="en-US" altLang="ko-KR" sz="4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</a:p>
          <a:p>
            <a:pPr>
              <a:lnSpc>
                <a:spcPct val="250000"/>
              </a:lnSpc>
            </a:pPr>
            <a:r>
              <a:rPr lang="en-US" altLang="ko-KR" sz="4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- 1981</a:t>
            </a:r>
            <a:r>
              <a:rPr lang="ko-KR" altLang="en-US" sz="4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 이후 </a:t>
            </a:r>
            <a:r>
              <a:rPr lang="en-US" altLang="ko-KR" sz="4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 </a:t>
            </a:r>
          </a:p>
        </p:txBody>
      </p:sp>
    </p:spTree>
    <p:extLst>
      <p:ext uri="{BB962C8B-B14F-4D97-AF65-F5344CB8AC3E}">
        <p14:creationId xmlns:p14="http://schemas.microsoft.com/office/powerpoint/2010/main" val="4265181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8C976BE-8468-49C4-B0A0-3F1850ACD229}"/>
              </a:ext>
            </a:extLst>
          </p:cNvPr>
          <p:cNvSpPr txBox="1"/>
          <p:nvPr/>
        </p:nvSpPr>
        <p:spPr>
          <a:xfrm>
            <a:off x="1199752" y="3248233"/>
            <a:ext cx="4586512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0" i="0" u="none" strike="noStrike" kern="1200" cap="none" spc="-150" normalizeH="0" baseline="0" noProof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kumimoji="0" lang="en-US" altLang="ko-KR" sz="7200" b="0" i="0" u="none" strike="noStrike" kern="1200" cap="none" spc="-150" normalizeH="0" baseline="0" noProof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kumimoji="0" lang="ko-KR" altLang="en-US" sz="7200" b="0" i="0" u="none" strike="noStrike" kern="1200" cap="none" spc="-150" normalizeH="0" baseline="0" noProof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55CBB7E9-2AB9-4013-8A67-937E6B8B4728}"/>
              </a:ext>
            </a:extLst>
          </p:cNvPr>
          <p:cNvCxnSpPr>
            <a:cxnSpLocks/>
          </p:cNvCxnSpPr>
          <p:nvPr/>
        </p:nvCxnSpPr>
        <p:spPr>
          <a:xfrm flipH="1">
            <a:off x="529146" y="4441718"/>
            <a:ext cx="5927725" cy="0"/>
          </a:xfrm>
          <a:prstGeom prst="line">
            <a:avLst/>
          </a:prstGeom>
          <a:ln w="25400">
            <a:gradFill>
              <a:gsLst>
                <a:gs pos="0">
                  <a:schemeClr val="bg1">
                    <a:alpha val="0"/>
                  </a:schemeClr>
                </a:gs>
                <a:gs pos="50000">
                  <a:srgbClr val="4D60AC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EAB99E3-6062-42F2-800A-7C00816B0E7B}"/>
              </a:ext>
            </a:extLst>
          </p:cNvPr>
          <p:cNvSpPr txBox="1"/>
          <p:nvPr/>
        </p:nvSpPr>
        <p:spPr>
          <a:xfrm>
            <a:off x="1889717" y="4478294"/>
            <a:ext cx="3206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300" normalizeH="0" baseline="0" noProof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kumimoji="0" lang="ko-KR" altLang="en-US" sz="3600" b="0" i="0" u="none" strike="noStrike" kern="1200" cap="none" spc="300" normalizeH="0" baseline="0" noProof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5364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77689E2F-2E07-4B90-8A06-9289FEE5D039}"/>
              </a:ext>
            </a:extLst>
          </p:cNvPr>
          <p:cNvSpPr txBox="1"/>
          <p:nvPr/>
        </p:nvSpPr>
        <p:spPr>
          <a:xfrm>
            <a:off x="1406810" y="1779148"/>
            <a:ext cx="6765640" cy="1402179"/>
          </a:xfrm>
          <a:prstGeom prst="rect">
            <a:avLst/>
          </a:prstGeom>
          <a:noFill/>
          <a:ln>
            <a:solidFill>
              <a:schemeClr val="bg1">
                <a:lumMod val="75000"/>
                <a:alpha val="0"/>
              </a:schemeClr>
            </a:solidFill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>
              <a:lnSpc>
                <a:spcPct val="110000"/>
              </a:lnSpc>
              <a:spcAft>
                <a:spcPts val="2400"/>
              </a:spcAft>
              <a:buClr>
                <a:srgbClr val="4C5FAB"/>
              </a:buClr>
              <a:buFont typeface="Wingdings" panose="05000000000000000000" pitchFamily="2" charset="2"/>
              <a:buChar char="l"/>
            </a:pPr>
            <a:r>
              <a:rPr lang="ko-KR" altLang="en-US" sz="2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봄</a:t>
            </a:r>
            <a:r>
              <a:rPr lang="en-US" altLang="ko-KR" sz="2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여름</a:t>
            </a:r>
            <a:r>
              <a:rPr lang="en-US" altLang="ko-KR" sz="2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가을</a:t>
            </a:r>
            <a:r>
              <a:rPr lang="en-US" altLang="ko-KR" sz="2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겨울의 의미를 기상학적으로 구분할 수 있다</a:t>
            </a:r>
            <a:r>
              <a:rPr lang="en-US" altLang="ko-KR" sz="2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65113" indent="-265113">
              <a:lnSpc>
                <a:spcPct val="110000"/>
              </a:lnSpc>
              <a:spcAft>
                <a:spcPts val="2400"/>
              </a:spcAft>
              <a:buClr>
                <a:srgbClr val="4C5FAB"/>
              </a:buClr>
              <a:buFont typeface="Wingdings" panose="05000000000000000000" pitchFamily="2" charset="2"/>
              <a:buChar char="l"/>
            </a:pPr>
            <a:r>
              <a:rPr lang="ko-KR" altLang="en-US" sz="2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기후변화의 영향으로 우리나라 계절의 길이가 어떻게 변하고 있는지 분석할 수 있다</a:t>
            </a:r>
            <a:r>
              <a:rPr lang="en-US" altLang="ko-KR" sz="20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99424D47-6CE5-4E4B-BA4C-9464FE74E7C1}"/>
              </a:ext>
            </a:extLst>
          </p:cNvPr>
          <p:cNvSpPr/>
          <p:nvPr/>
        </p:nvSpPr>
        <p:spPr>
          <a:xfrm>
            <a:off x="1389883" y="836876"/>
            <a:ext cx="16786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학습목표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338566" y="4200614"/>
            <a:ext cx="6610944" cy="2404582"/>
            <a:chOff x="1338567" y="4200614"/>
            <a:chExt cx="6464179" cy="2404582"/>
          </a:xfrm>
        </p:grpSpPr>
        <p:sp>
          <p:nvSpPr>
            <p:cNvPr id="9" name="사각형: 둥근 모서리 22">
              <a:extLst>
                <a:ext uri="{FF2B5EF4-FFF2-40B4-BE49-F238E27FC236}">
                  <a16:creationId xmlns:a16="http://schemas.microsoft.com/office/drawing/2014/main" xmlns="" id="{E00E5ED3-7454-4F22-AB73-FFB9D4A47993}"/>
                </a:ext>
              </a:extLst>
            </p:cNvPr>
            <p:cNvSpPr/>
            <p:nvPr/>
          </p:nvSpPr>
          <p:spPr>
            <a:xfrm flipH="1">
              <a:off x="1338567" y="4200614"/>
              <a:ext cx="5031059" cy="2404582"/>
            </a:xfrm>
            <a:prstGeom prst="roundRect">
              <a:avLst>
                <a:gd name="adj" fmla="val 942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ko-KR" altLang="en-US" sz="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1493583" y="4404945"/>
              <a:ext cx="795014" cy="461665"/>
              <a:chOff x="1493583" y="4149567"/>
              <a:chExt cx="795014" cy="461665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="" xmlns:a16="http://schemas.microsoft.com/office/drawing/2014/main" id="{7B3BEBA0-0FF1-44D1-85F8-B824E2E5ED88}"/>
                  </a:ext>
                </a:extLst>
              </p:cNvPr>
              <p:cNvSpPr/>
              <p:nvPr/>
            </p:nvSpPr>
            <p:spPr>
              <a:xfrm>
                <a:off x="1542880" y="4149567"/>
                <a:ext cx="7457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24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도입</a:t>
                </a:r>
                <a:endParaRPr lang="ko-KR" altLang="en-US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="" xmlns:a16="http://schemas.microsoft.com/office/drawing/2014/main" id="{F991677F-82BE-443D-AB69-3658522B9F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583" y="4210428"/>
                <a:ext cx="0" cy="323469"/>
              </a:xfrm>
              <a:prstGeom prst="line">
                <a:avLst/>
              </a:prstGeom>
              <a:ln w="76200">
                <a:solidFill>
                  <a:srgbClr val="4C5F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/>
            <p:cNvGrpSpPr/>
            <p:nvPr/>
          </p:nvGrpSpPr>
          <p:grpSpPr>
            <a:xfrm>
              <a:off x="1493583" y="5206085"/>
              <a:ext cx="786776" cy="461665"/>
              <a:chOff x="1493583" y="4950707"/>
              <a:chExt cx="786776" cy="461665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="" xmlns:a16="http://schemas.microsoft.com/office/drawing/2014/main" id="{7B3BEBA0-0FF1-44D1-85F8-B824E2E5ED88}"/>
                  </a:ext>
                </a:extLst>
              </p:cNvPr>
              <p:cNvSpPr/>
              <p:nvPr/>
            </p:nvSpPr>
            <p:spPr>
              <a:xfrm>
                <a:off x="1534642" y="4950707"/>
                <a:ext cx="7457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24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전개</a:t>
                </a:r>
                <a:endParaRPr lang="ko-KR" altLang="en-US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="" xmlns:a16="http://schemas.microsoft.com/office/drawing/2014/main" id="{F991677F-82BE-443D-AB69-3658522B9F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583" y="4992917"/>
                <a:ext cx="0" cy="323469"/>
              </a:xfrm>
              <a:prstGeom prst="line">
                <a:avLst/>
              </a:prstGeom>
              <a:ln w="76200">
                <a:solidFill>
                  <a:srgbClr val="4C5F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그룹 11"/>
            <p:cNvGrpSpPr/>
            <p:nvPr/>
          </p:nvGrpSpPr>
          <p:grpSpPr>
            <a:xfrm>
              <a:off x="1493583" y="5955622"/>
              <a:ext cx="1067302" cy="461665"/>
              <a:chOff x="1493583" y="5724958"/>
              <a:chExt cx="1067302" cy="461665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="" xmlns:a16="http://schemas.microsoft.com/office/drawing/2014/main" id="{7B3BEBA0-0FF1-44D1-85F8-B824E2E5ED88}"/>
                  </a:ext>
                </a:extLst>
              </p:cNvPr>
              <p:cNvSpPr/>
              <p:nvPr/>
            </p:nvSpPr>
            <p:spPr>
              <a:xfrm>
                <a:off x="1534642" y="5724958"/>
                <a:ext cx="10262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24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마무리</a:t>
                </a:r>
                <a:endParaRPr lang="ko-KR" altLang="en-US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cxnSp>
            <p:nvCxnSpPr>
              <p:cNvPr id="17" name="직선 연결선 16">
                <a:extLst>
                  <a:ext uri="{FF2B5EF4-FFF2-40B4-BE49-F238E27FC236}">
                    <a16:creationId xmlns="" xmlns:a16="http://schemas.microsoft.com/office/drawing/2014/main" id="{F991677F-82BE-443D-AB69-3658522B9F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583" y="5775406"/>
                <a:ext cx="0" cy="323469"/>
              </a:xfrm>
              <a:prstGeom prst="line">
                <a:avLst/>
              </a:prstGeom>
              <a:ln w="76200">
                <a:solidFill>
                  <a:srgbClr val="4C5F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76209FEE-F087-457D-8F88-BE4FD5EF619A}"/>
                </a:ext>
              </a:extLst>
            </p:cNvPr>
            <p:cNvSpPr txBox="1"/>
            <p:nvPr/>
          </p:nvSpPr>
          <p:spPr>
            <a:xfrm>
              <a:off x="2209443" y="4329576"/>
              <a:ext cx="5427908" cy="584775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  <a:alpha val="0"/>
                </a:schemeClr>
              </a:solidFill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BFD8D5"/>
                </a:buClr>
              </a:pP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- 6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월 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일은 무슨 계절일까 추측하기</a:t>
              </a:r>
              <a:endPara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buClr>
                  <a:srgbClr val="BFD8D5"/>
                </a:buClr>
              </a:pPr>
              <a:r>
                <a:rPr lang="en-US" altLang="ko-KR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계절을 구분하는 방법 알아보기</a:t>
              </a:r>
              <a:endParaRPr lang="en-US" altLang="ko-KR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76209FEE-F087-457D-8F88-BE4FD5EF619A}"/>
                </a:ext>
              </a:extLst>
            </p:cNvPr>
            <p:cNvSpPr txBox="1"/>
            <p:nvPr/>
          </p:nvSpPr>
          <p:spPr>
            <a:xfrm>
              <a:off x="2181503" y="4895918"/>
              <a:ext cx="5427908" cy="1077218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  <a:alpha val="0"/>
                </a:schemeClr>
              </a:solidFill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BFD8D5"/>
                </a:buClr>
              </a:pP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기상학적으로 봄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여름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가을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겨울을 구분하는 </a:t>
              </a:r>
              <a:endPara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buClr>
                  <a:srgbClr val="BFD8D5"/>
                </a:buClr>
              </a:pP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방법 알아보기</a:t>
              </a:r>
              <a:endPara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buClr>
                  <a:srgbClr val="BFD8D5"/>
                </a:buClr>
              </a:pPr>
              <a:r>
                <a:rPr lang="en-US" altLang="ko-KR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봄</a:t>
              </a:r>
              <a:r>
                <a:rPr lang="en-US" altLang="ko-KR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여름</a:t>
              </a:r>
              <a:r>
                <a:rPr lang="en-US" altLang="ko-KR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가을</a:t>
              </a:r>
              <a:r>
                <a:rPr lang="en-US" altLang="ko-KR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겨울 색 띠 만들기</a:t>
              </a:r>
              <a:endParaRPr lang="en-US" altLang="ko-KR" sz="16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buClr>
                  <a:srgbClr val="BFD8D5"/>
                </a:buClr>
              </a:pPr>
              <a:r>
                <a:rPr lang="en-US" altLang="ko-KR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계절의 길이는 어떻게 변하고 있을까</a:t>
              </a:r>
              <a:r>
                <a:rPr lang="en-US" altLang="ko-KR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  <a:endParaRPr lang="en-US" altLang="ko-KR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76209FEE-F087-457D-8F88-BE4FD5EF619A}"/>
                </a:ext>
              </a:extLst>
            </p:cNvPr>
            <p:cNvSpPr txBox="1"/>
            <p:nvPr/>
          </p:nvSpPr>
          <p:spPr>
            <a:xfrm>
              <a:off x="2374838" y="6017038"/>
              <a:ext cx="5427908" cy="33855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  <a:alpha val="0"/>
                </a:schemeClr>
              </a:solidFill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BFD8D5"/>
                </a:buClr>
              </a:pPr>
              <a:r>
                <a:rPr lang="en-US" altLang="ko-KR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계절의 길이가 달라지고 있는 원인을 무엇일까</a:t>
              </a:r>
              <a:r>
                <a:rPr lang="en-US" altLang="ko-KR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  <a:endParaRPr lang="en-US" altLang="ko-KR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639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8278822A-E8FE-40FD-B4F5-A3BD1F7909A7}"/>
              </a:ext>
            </a:extLst>
          </p:cNvPr>
          <p:cNvSpPr/>
          <p:nvPr/>
        </p:nvSpPr>
        <p:spPr>
          <a:xfrm>
            <a:off x="728797" y="438912"/>
            <a:ext cx="45671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 </a:t>
            </a:r>
            <a:r>
              <a:rPr lang="en-US" altLang="ko-KR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무슨 계절일까</a:t>
            </a:r>
            <a:r>
              <a:rPr lang="en-US" altLang="ko-KR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EC59CB9D-771D-47F1-810A-D185D726316F}"/>
              </a:ext>
            </a:extLst>
          </p:cNvPr>
          <p:cNvGrpSpPr/>
          <p:nvPr/>
        </p:nvGrpSpPr>
        <p:grpSpPr>
          <a:xfrm>
            <a:off x="0" y="1045328"/>
            <a:ext cx="9144000" cy="5392534"/>
            <a:chOff x="0" y="1465466"/>
            <a:chExt cx="9144000" cy="5392534"/>
          </a:xfrm>
        </p:grpSpPr>
        <p:sp>
          <p:nvSpPr>
            <p:cNvPr id="21" name="직사각형 20">
              <a:extLst>
                <a:ext uri="{FF2B5EF4-FFF2-40B4-BE49-F238E27FC236}">
                  <a16:creationId xmlns="" xmlns:a16="http://schemas.microsoft.com/office/drawing/2014/main" id="{B6EAA750-71D6-41A2-AED8-BCBA163E3BD2}"/>
                </a:ext>
              </a:extLst>
            </p:cNvPr>
            <p:cNvSpPr/>
            <p:nvPr/>
          </p:nvSpPr>
          <p:spPr>
            <a:xfrm>
              <a:off x="0" y="4737463"/>
              <a:ext cx="9144000" cy="2120537"/>
            </a:xfrm>
            <a:prstGeom prst="rect">
              <a:avLst/>
            </a:prstGeom>
            <a:solidFill>
              <a:srgbClr val="4C5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>
              <a:extLst>
                <a:ext uri="{FF2B5EF4-FFF2-40B4-BE49-F238E27FC236}">
                  <a16:creationId xmlns="" xmlns:a16="http://schemas.microsoft.com/office/drawing/2014/main" id="{6E886E6E-7E3D-4776-AA40-2C502907E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226" y="3429000"/>
              <a:ext cx="2310483" cy="1524168"/>
            </a:xfrm>
            <a:prstGeom prst="rect">
              <a:avLst/>
            </a:prstGeom>
            <a:effectLst>
              <a:outerShdw dist="38100" dir="1800000" algn="t" rotWithShape="0">
                <a:srgbClr val="597990">
                  <a:alpha val="70000"/>
                </a:srgbClr>
              </a:outerShdw>
            </a:effectLst>
          </p:spPr>
        </p:pic>
        <p:pic>
          <p:nvPicPr>
            <p:cNvPr id="23" name="그림 22">
              <a:extLst>
                <a:ext uri="{FF2B5EF4-FFF2-40B4-BE49-F238E27FC236}">
                  <a16:creationId xmlns="" xmlns:a16="http://schemas.microsoft.com/office/drawing/2014/main" id="{67FB82F7-4A3E-4A7D-9888-18AAB863A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495" y="5237089"/>
              <a:ext cx="1817944" cy="757067"/>
            </a:xfrm>
            <a:prstGeom prst="rect">
              <a:avLst/>
            </a:prstGeom>
            <a:effectLst>
              <a:outerShdw dist="38100" dir="1800000" algn="t" rotWithShape="0">
                <a:srgbClr val="40566B">
                  <a:alpha val="70000"/>
                </a:srgbClr>
              </a:outerShdw>
            </a:effectLst>
          </p:spPr>
        </p:pic>
        <p:pic>
          <p:nvPicPr>
            <p:cNvPr id="24" name="그림 23" descr="컴퓨터, 전자기기, 모니터, 앉아있는이(가) 표시된 사진&#10;&#10;자동 생성된 설명">
              <a:extLst>
                <a:ext uri="{FF2B5EF4-FFF2-40B4-BE49-F238E27FC236}">
                  <a16:creationId xmlns="" xmlns:a16="http://schemas.microsoft.com/office/drawing/2014/main" id="{F340F003-55F6-4326-AD68-F2F6E0FC9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6823" y="1465466"/>
              <a:ext cx="7164305" cy="4678184"/>
            </a:xfrm>
            <a:prstGeom prst="rect">
              <a:avLst/>
            </a:prstGeom>
            <a:effectLst>
              <a:outerShdw blurRad="50800" dist="25400" dir="5400000" algn="t" rotWithShape="0">
                <a:prstClr val="black">
                  <a:alpha val="20000"/>
                </a:prstClr>
              </a:outerShdw>
            </a:effectLst>
          </p:spPr>
        </p:pic>
      </p:grpSp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3F1EBD32-7BC9-4756-9915-8A0EE94E16F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" t="12000" r="2200" b="12361"/>
          <a:stretch/>
        </p:blipFill>
        <p:spPr>
          <a:xfrm>
            <a:off x="2806421" y="1283558"/>
            <a:ext cx="5346979" cy="317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911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EC59CB9D-771D-47F1-810A-D185D726316F}"/>
              </a:ext>
            </a:extLst>
          </p:cNvPr>
          <p:cNvGrpSpPr/>
          <p:nvPr/>
        </p:nvGrpSpPr>
        <p:grpSpPr>
          <a:xfrm>
            <a:off x="0" y="1045328"/>
            <a:ext cx="9144000" cy="5392534"/>
            <a:chOff x="0" y="1465466"/>
            <a:chExt cx="9144000" cy="5392534"/>
          </a:xfrm>
        </p:grpSpPr>
        <p:sp>
          <p:nvSpPr>
            <p:cNvPr id="21" name="직사각형 20">
              <a:extLst>
                <a:ext uri="{FF2B5EF4-FFF2-40B4-BE49-F238E27FC236}">
                  <a16:creationId xmlns="" xmlns:a16="http://schemas.microsoft.com/office/drawing/2014/main" id="{B6EAA750-71D6-41A2-AED8-BCBA163E3BD2}"/>
                </a:ext>
              </a:extLst>
            </p:cNvPr>
            <p:cNvSpPr/>
            <p:nvPr/>
          </p:nvSpPr>
          <p:spPr>
            <a:xfrm>
              <a:off x="0" y="4737463"/>
              <a:ext cx="9144000" cy="2120537"/>
            </a:xfrm>
            <a:prstGeom prst="rect">
              <a:avLst/>
            </a:prstGeom>
            <a:solidFill>
              <a:srgbClr val="4C5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>
              <a:extLst>
                <a:ext uri="{FF2B5EF4-FFF2-40B4-BE49-F238E27FC236}">
                  <a16:creationId xmlns="" xmlns:a16="http://schemas.microsoft.com/office/drawing/2014/main" id="{6E886E6E-7E3D-4776-AA40-2C502907E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226" y="3429000"/>
              <a:ext cx="2310483" cy="1524168"/>
            </a:xfrm>
            <a:prstGeom prst="rect">
              <a:avLst/>
            </a:prstGeom>
            <a:effectLst>
              <a:outerShdw dist="38100" dir="1800000" algn="t" rotWithShape="0">
                <a:srgbClr val="597990">
                  <a:alpha val="70000"/>
                </a:srgbClr>
              </a:outerShdw>
            </a:effectLst>
          </p:spPr>
        </p:pic>
        <p:pic>
          <p:nvPicPr>
            <p:cNvPr id="23" name="그림 22">
              <a:extLst>
                <a:ext uri="{FF2B5EF4-FFF2-40B4-BE49-F238E27FC236}">
                  <a16:creationId xmlns="" xmlns:a16="http://schemas.microsoft.com/office/drawing/2014/main" id="{67FB82F7-4A3E-4A7D-9888-18AAB863A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495" y="5237089"/>
              <a:ext cx="1817944" cy="757067"/>
            </a:xfrm>
            <a:prstGeom prst="rect">
              <a:avLst/>
            </a:prstGeom>
            <a:effectLst>
              <a:outerShdw dist="38100" dir="1800000" algn="t" rotWithShape="0">
                <a:srgbClr val="40566B">
                  <a:alpha val="70000"/>
                </a:srgbClr>
              </a:outerShdw>
            </a:effectLst>
          </p:spPr>
        </p:pic>
        <p:pic>
          <p:nvPicPr>
            <p:cNvPr id="24" name="그림 23" descr="컴퓨터, 전자기기, 모니터, 앉아있는이(가) 표시된 사진&#10;&#10;자동 생성된 설명">
              <a:extLst>
                <a:ext uri="{FF2B5EF4-FFF2-40B4-BE49-F238E27FC236}">
                  <a16:creationId xmlns="" xmlns:a16="http://schemas.microsoft.com/office/drawing/2014/main" id="{F340F003-55F6-4326-AD68-F2F6E0FC9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6823" y="1465466"/>
              <a:ext cx="7164305" cy="4678184"/>
            </a:xfrm>
            <a:prstGeom prst="rect">
              <a:avLst/>
            </a:prstGeom>
            <a:effectLst>
              <a:outerShdw blurRad="50800" dist="25400" dir="5400000" algn="t" rotWithShape="0">
                <a:prstClr val="black">
                  <a:alpha val="20000"/>
                </a:prstClr>
              </a:outerShdw>
            </a:effectLst>
          </p:spPr>
        </p:pic>
      </p:grpSp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3F1EBD32-7BC9-4756-9915-8A0EE94E16F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" t="12000" r="2200" b="12361"/>
          <a:stretch/>
        </p:blipFill>
        <p:spPr>
          <a:xfrm>
            <a:off x="2806421" y="1283558"/>
            <a:ext cx="5346979" cy="31759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8278822A-E8FE-40FD-B4F5-A3BD1F7909A7}"/>
              </a:ext>
            </a:extLst>
          </p:cNvPr>
          <p:cNvSpPr/>
          <p:nvPr/>
        </p:nvSpPr>
        <p:spPr>
          <a:xfrm>
            <a:off x="728797" y="438912"/>
            <a:ext cx="45671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계절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구분하는 방법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CA1D7EFA-2A24-4C97-B998-C17960ED4509}"/>
              </a:ext>
            </a:extLst>
          </p:cNvPr>
          <p:cNvSpPr/>
          <p:nvPr/>
        </p:nvSpPr>
        <p:spPr>
          <a:xfrm>
            <a:off x="3086507" y="1773851"/>
            <a:ext cx="9975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B0F2E1A5-0E70-4E58-8F49-BDB11AC9C086}"/>
              </a:ext>
            </a:extLst>
          </p:cNvPr>
          <p:cNvSpPr/>
          <p:nvPr/>
        </p:nvSpPr>
        <p:spPr>
          <a:xfrm>
            <a:off x="6870024" y="1773851"/>
            <a:ext cx="9975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F5AD4A37-BB4A-4576-984A-F7F3B9D75E59}"/>
              </a:ext>
            </a:extLst>
          </p:cNvPr>
          <p:cNvSpPr/>
          <p:nvPr/>
        </p:nvSpPr>
        <p:spPr>
          <a:xfrm>
            <a:off x="3306429" y="3413380"/>
            <a:ext cx="6546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182E9C63-3CCE-498D-A753-028386029F19}"/>
              </a:ext>
            </a:extLst>
          </p:cNvPr>
          <p:cNvSpPr/>
          <p:nvPr/>
        </p:nvSpPr>
        <p:spPr>
          <a:xfrm>
            <a:off x="6870024" y="3413380"/>
            <a:ext cx="9975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겨울</a:t>
            </a:r>
          </a:p>
        </p:txBody>
      </p:sp>
    </p:spTree>
    <p:extLst>
      <p:ext uri="{BB962C8B-B14F-4D97-AF65-F5344CB8AC3E}">
        <p14:creationId xmlns:p14="http://schemas.microsoft.com/office/powerpoint/2010/main" val="4199526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8278822A-E8FE-40FD-B4F5-A3BD1F7909A7}"/>
              </a:ext>
            </a:extLst>
          </p:cNvPr>
          <p:cNvSpPr/>
          <p:nvPr/>
        </p:nvSpPr>
        <p:spPr>
          <a:xfrm>
            <a:off x="728797" y="438912"/>
            <a:ext cx="68721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생물학적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구분 </a:t>
            </a:r>
            <a:r>
              <a:rPr lang="en-US" altLang="ko-KR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계절알리미 생물종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2A09B564-EF06-49EE-9233-65D8A1BCF3CD}"/>
              </a:ext>
            </a:extLst>
          </p:cNvPr>
          <p:cNvGrpSpPr/>
          <p:nvPr/>
        </p:nvGrpSpPr>
        <p:grpSpPr>
          <a:xfrm>
            <a:off x="1508761" y="1069357"/>
            <a:ext cx="6126481" cy="457692"/>
            <a:chOff x="2179135" y="1157286"/>
            <a:chExt cx="4785731" cy="500621"/>
          </a:xfrm>
        </p:grpSpPr>
        <p:sp>
          <p:nvSpPr>
            <p:cNvPr id="21" name="모서리가 둥근 직사각형 91">
              <a:extLst>
                <a:ext uri="{FF2B5EF4-FFF2-40B4-BE49-F238E27FC236}">
                  <a16:creationId xmlns="" xmlns:a16="http://schemas.microsoft.com/office/drawing/2014/main" id="{37C0A10B-2D56-463D-9D6B-D7E5010BEF40}"/>
                </a:ext>
              </a:extLst>
            </p:cNvPr>
            <p:cNvSpPr/>
            <p:nvPr/>
          </p:nvSpPr>
          <p:spPr>
            <a:xfrm>
              <a:off x="2179135" y="1157286"/>
              <a:ext cx="4785731" cy="500621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3175">
              <a:noFill/>
            </a:ln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376C7B39-FD42-4493-944E-48E8DFF30B3B}"/>
                </a:ext>
              </a:extLst>
            </p:cNvPr>
            <p:cNvSpPr txBox="1"/>
            <p:nvPr/>
          </p:nvSpPr>
          <p:spPr>
            <a:xfrm>
              <a:off x="2345677" y="1188751"/>
              <a:ext cx="4452652" cy="437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국립공원관리공단이 선정한 </a:t>
              </a:r>
              <a:r>
                <a:rPr lang="en-US" altLang="ko-KR"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‘</a:t>
              </a:r>
              <a:r>
                <a:rPr lang="ko-KR" altLang="en-US"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계절 알리미 생물종 현황</a:t>
              </a:r>
              <a:r>
                <a:rPr lang="en-US" altLang="ko-KR"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’</a:t>
              </a:r>
              <a:endParaRPr lang="ko-KR" altLang="en-US" sz="2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aphicFrame>
        <p:nvGraphicFramePr>
          <p:cNvPr id="23" name="표 3">
            <a:extLst>
              <a:ext uri="{FF2B5EF4-FFF2-40B4-BE49-F238E27FC236}">
                <a16:creationId xmlns="" xmlns:a16="http://schemas.microsoft.com/office/drawing/2014/main" id="{9BB4A36A-EFA7-4B36-8C8D-EC28CA53FB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11891"/>
              </p:ext>
            </p:extLst>
          </p:nvPr>
        </p:nvGraphicFramePr>
        <p:xfrm>
          <a:off x="380205" y="1628777"/>
          <a:ext cx="8383590" cy="471487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65755">
                  <a:extLst>
                    <a:ext uri="{9D8B030D-6E8A-4147-A177-3AD203B41FA5}">
                      <a16:colId xmlns="" xmlns:a16="http://schemas.microsoft.com/office/drawing/2014/main" val="2664661961"/>
                    </a:ext>
                  </a:extLst>
                </a:gridCol>
                <a:gridCol w="465755">
                  <a:extLst>
                    <a:ext uri="{9D8B030D-6E8A-4147-A177-3AD203B41FA5}">
                      <a16:colId xmlns="" xmlns:a16="http://schemas.microsoft.com/office/drawing/2014/main" val="1335662646"/>
                    </a:ext>
                  </a:extLst>
                </a:gridCol>
                <a:gridCol w="465755">
                  <a:extLst>
                    <a:ext uri="{9D8B030D-6E8A-4147-A177-3AD203B41FA5}">
                      <a16:colId xmlns="" xmlns:a16="http://schemas.microsoft.com/office/drawing/2014/main" val="3193255827"/>
                    </a:ext>
                  </a:extLst>
                </a:gridCol>
                <a:gridCol w="465755">
                  <a:extLst>
                    <a:ext uri="{9D8B030D-6E8A-4147-A177-3AD203B41FA5}">
                      <a16:colId xmlns="" xmlns:a16="http://schemas.microsoft.com/office/drawing/2014/main" val="133242584"/>
                    </a:ext>
                  </a:extLst>
                </a:gridCol>
                <a:gridCol w="465755">
                  <a:extLst>
                    <a:ext uri="{9D8B030D-6E8A-4147-A177-3AD203B41FA5}">
                      <a16:colId xmlns="" xmlns:a16="http://schemas.microsoft.com/office/drawing/2014/main" val="2395449381"/>
                    </a:ext>
                  </a:extLst>
                </a:gridCol>
                <a:gridCol w="465755">
                  <a:extLst>
                    <a:ext uri="{9D8B030D-6E8A-4147-A177-3AD203B41FA5}">
                      <a16:colId xmlns="" xmlns:a16="http://schemas.microsoft.com/office/drawing/2014/main" val="1592393748"/>
                    </a:ext>
                  </a:extLst>
                </a:gridCol>
                <a:gridCol w="465755">
                  <a:extLst>
                    <a:ext uri="{9D8B030D-6E8A-4147-A177-3AD203B41FA5}">
                      <a16:colId xmlns="" xmlns:a16="http://schemas.microsoft.com/office/drawing/2014/main" val="1898274420"/>
                    </a:ext>
                  </a:extLst>
                </a:gridCol>
                <a:gridCol w="465755">
                  <a:extLst>
                    <a:ext uri="{9D8B030D-6E8A-4147-A177-3AD203B41FA5}">
                      <a16:colId xmlns="" xmlns:a16="http://schemas.microsoft.com/office/drawing/2014/main" val="2562448952"/>
                    </a:ext>
                  </a:extLst>
                </a:gridCol>
                <a:gridCol w="465755">
                  <a:extLst>
                    <a:ext uri="{9D8B030D-6E8A-4147-A177-3AD203B41FA5}">
                      <a16:colId xmlns="" xmlns:a16="http://schemas.microsoft.com/office/drawing/2014/main" val="2670012019"/>
                    </a:ext>
                  </a:extLst>
                </a:gridCol>
                <a:gridCol w="465755">
                  <a:extLst>
                    <a:ext uri="{9D8B030D-6E8A-4147-A177-3AD203B41FA5}">
                      <a16:colId xmlns="" xmlns:a16="http://schemas.microsoft.com/office/drawing/2014/main" val="3116579591"/>
                    </a:ext>
                  </a:extLst>
                </a:gridCol>
                <a:gridCol w="465755">
                  <a:extLst>
                    <a:ext uri="{9D8B030D-6E8A-4147-A177-3AD203B41FA5}">
                      <a16:colId xmlns="" xmlns:a16="http://schemas.microsoft.com/office/drawing/2014/main" val="521927404"/>
                    </a:ext>
                  </a:extLst>
                </a:gridCol>
                <a:gridCol w="465755">
                  <a:extLst>
                    <a:ext uri="{9D8B030D-6E8A-4147-A177-3AD203B41FA5}">
                      <a16:colId xmlns="" xmlns:a16="http://schemas.microsoft.com/office/drawing/2014/main" val="1037165059"/>
                    </a:ext>
                  </a:extLst>
                </a:gridCol>
                <a:gridCol w="465755">
                  <a:extLst>
                    <a:ext uri="{9D8B030D-6E8A-4147-A177-3AD203B41FA5}">
                      <a16:colId xmlns="" xmlns:a16="http://schemas.microsoft.com/office/drawing/2014/main" val="2830075699"/>
                    </a:ext>
                  </a:extLst>
                </a:gridCol>
                <a:gridCol w="465755">
                  <a:extLst>
                    <a:ext uri="{9D8B030D-6E8A-4147-A177-3AD203B41FA5}">
                      <a16:colId xmlns="" xmlns:a16="http://schemas.microsoft.com/office/drawing/2014/main" val="616703102"/>
                    </a:ext>
                  </a:extLst>
                </a:gridCol>
                <a:gridCol w="465755">
                  <a:extLst>
                    <a:ext uri="{9D8B030D-6E8A-4147-A177-3AD203B41FA5}">
                      <a16:colId xmlns="" xmlns:a16="http://schemas.microsoft.com/office/drawing/2014/main" val="2841937050"/>
                    </a:ext>
                  </a:extLst>
                </a:gridCol>
                <a:gridCol w="465755">
                  <a:extLst>
                    <a:ext uri="{9D8B030D-6E8A-4147-A177-3AD203B41FA5}">
                      <a16:colId xmlns="" xmlns:a16="http://schemas.microsoft.com/office/drawing/2014/main" val="4227715191"/>
                    </a:ext>
                  </a:extLst>
                </a:gridCol>
                <a:gridCol w="465755">
                  <a:extLst>
                    <a:ext uri="{9D8B030D-6E8A-4147-A177-3AD203B41FA5}">
                      <a16:colId xmlns="" xmlns:a16="http://schemas.microsoft.com/office/drawing/2014/main" val="284304627"/>
                    </a:ext>
                  </a:extLst>
                </a:gridCol>
                <a:gridCol w="465755">
                  <a:extLst>
                    <a:ext uri="{9D8B030D-6E8A-4147-A177-3AD203B41FA5}">
                      <a16:colId xmlns="" xmlns:a16="http://schemas.microsoft.com/office/drawing/2014/main" val="4011301556"/>
                    </a:ext>
                  </a:extLst>
                </a:gridCol>
              </a:tblGrid>
              <a:tr h="632566">
                <a:tc rowSpan="3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8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분류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bg1">
                            <a:lumMod val="95000"/>
                          </a:schemeClr>
                        </a:gs>
                        <a:gs pos="97000">
                          <a:schemeClr val="bg1"/>
                        </a:gs>
                      </a:gsLst>
                      <a:lin ang="16200000" scaled="1"/>
                    </a:gradFill>
                  </a:tcPr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8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초봄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FCAD10"/>
                        </a:gs>
                        <a:gs pos="97000">
                          <a:srgbClr val="FFC000"/>
                        </a:gs>
                      </a:gsLst>
                      <a:lin ang="162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endParaRPr lang="ko-KR" altLang="en-US" sz="18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FCAD10"/>
                        </a:gs>
                        <a:gs pos="97000">
                          <a:srgbClr val="FFC000"/>
                        </a:gs>
                      </a:gsLst>
                      <a:lin ang="162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endParaRPr lang="ko-KR" altLang="en-US" sz="18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FCAD10"/>
                        </a:gs>
                        <a:gs pos="97000">
                          <a:srgbClr val="FFC000"/>
                        </a:gs>
                      </a:gsLst>
                      <a:lin ang="16200000" scaled="1"/>
                    </a:gradFill>
                  </a:tcPr>
                </a:tc>
                <a:tc gridSpan="4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8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F496BC"/>
                        </a:gs>
                        <a:gs pos="97000">
                          <a:srgbClr val="F8BCD4"/>
                        </a:gs>
                      </a:gsLst>
                      <a:lin ang="162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endParaRPr lang="ko-KR" altLang="en-US" sz="18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F496BC"/>
                        </a:gs>
                        <a:gs pos="97000">
                          <a:srgbClr val="F8BCD4"/>
                        </a:gs>
                      </a:gsLst>
                      <a:lin ang="162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endParaRPr lang="ko-KR" altLang="en-US" sz="18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F496BC"/>
                        </a:gs>
                        <a:gs pos="97000">
                          <a:srgbClr val="F8BCD4"/>
                        </a:gs>
                      </a:gsLst>
                      <a:lin ang="162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endParaRPr lang="ko-KR" altLang="en-US" sz="18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F496BC"/>
                        </a:gs>
                        <a:gs pos="97000">
                          <a:srgbClr val="F8BCD4"/>
                        </a:gs>
                      </a:gsLst>
                      <a:lin ang="16200000" scaled="1"/>
                    </a:gra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8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초여름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accent6">
                            <a:lumMod val="75000"/>
                          </a:schemeClr>
                        </a:gs>
                        <a:gs pos="97000">
                          <a:schemeClr val="accent6"/>
                        </a:gs>
                      </a:gsLst>
                      <a:lin ang="162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endParaRPr lang="ko-KR" altLang="en-US" sz="18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accent6">
                            <a:lumMod val="75000"/>
                          </a:schemeClr>
                        </a:gs>
                        <a:gs pos="97000">
                          <a:schemeClr val="accent6"/>
                        </a:gs>
                      </a:gsLst>
                      <a:lin ang="16200000" scaled="1"/>
                    </a:gradFill>
                  </a:tcPr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8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여름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accent5">
                            <a:lumMod val="75000"/>
                          </a:schemeClr>
                        </a:gs>
                        <a:gs pos="97000">
                          <a:schemeClr val="accent5"/>
                        </a:gs>
                      </a:gsLst>
                      <a:lin ang="162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endParaRPr lang="ko-KR" altLang="en-US" sz="18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accent5">
                            <a:lumMod val="75000"/>
                          </a:schemeClr>
                        </a:gs>
                        <a:gs pos="97000">
                          <a:schemeClr val="accent5"/>
                        </a:gs>
                      </a:gsLst>
                      <a:lin ang="162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endParaRPr lang="ko-KR" altLang="en-US" sz="18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accent5">
                            <a:lumMod val="75000"/>
                          </a:schemeClr>
                        </a:gs>
                        <a:gs pos="97000">
                          <a:schemeClr val="accent5"/>
                        </a:gs>
                      </a:gsLst>
                      <a:lin ang="16200000" scaled="1"/>
                    </a:gra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8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초가을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accent2"/>
                        </a:gs>
                        <a:gs pos="97000">
                          <a:srgbClr val="F09D2E"/>
                        </a:gs>
                      </a:gsLst>
                      <a:lin ang="162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endParaRPr lang="ko-KR" altLang="en-US" sz="18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accent2"/>
                        </a:gs>
                        <a:gs pos="97000">
                          <a:srgbClr val="F09D2E"/>
                        </a:gs>
                      </a:gsLst>
                      <a:lin ang="16200000" scaled="1"/>
                    </a:gra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8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가을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BD7413"/>
                        </a:gs>
                        <a:gs pos="97000">
                          <a:srgbClr val="E99423"/>
                        </a:gs>
                      </a:gsLst>
                      <a:lin ang="162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endParaRPr lang="ko-KR" altLang="en-US" sz="18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BD7413"/>
                        </a:gs>
                        <a:gs pos="97000">
                          <a:srgbClr val="E99423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합계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bg1">
                            <a:lumMod val="95000"/>
                          </a:schemeClr>
                        </a:gs>
                        <a:gs pos="97000">
                          <a:schemeClr val="bg1"/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3310467799"/>
                  </a:ext>
                </a:extLst>
              </a:tr>
              <a:tr h="434560">
                <a:tc vMerge="1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endParaRPr lang="ko-KR" altLang="en-US" sz="18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bg1">
                            <a:lumMod val="95000"/>
                          </a:schemeClr>
                        </a:gs>
                        <a:gs pos="97000">
                          <a:schemeClr val="bg1"/>
                        </a:gs>
                      </a:gsLst>
                      <a:lin ang="16200000" scaled="1"/>
                    </a:gra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FCAD10"/>
                        </a:gs>
                        <a:gs pos="97000">
                          <a:srgbClr val="FFC000"/>
                        </a:gs>
                      </a:gsLst>
                      <a:lin ang="162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endParaRPr lang="ko-KR" altLang="en-US" sz="18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FCAD10"/>
                        </a:gs>
                        <a:gs pos="97000">
                          <a:srgbClr val="FFC000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3</a:t>
                      </a: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FCAD10"/>
                        </a:gs>
                        <a:gs pos="97000">
                          <a:srgbClr val="FFC000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3</a:t>
                      </a: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F496BC"/>
                        </a:gs>
                        <a:gs pos="97000">
                          <a:srgbClr val="F8BCD4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4</a:t>
                      </a: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F496BC"/>
                        </a:gs>
                        <a:gs pos="97000">
                          <a:srgbClr val="F8BCD4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5</a:t>
                      </a: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F496BC"/>
                        </a:gs>
                        <a:gs pos="97000">
                          <a:srgbClr val="F8BCD4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6</a:t>
                      </a: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F496BC"/>
                        </a:gs>
                        <a:gs pos="97000">
                          <a:srgbClr val="F8BCD4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6</a:t>
                      </a: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accent6">
                            <a:lumMod val="75000"/>
                          </a:schemeClr>
                        </a:gs>
                        <a:gs pos="97000">
                          <a:schemeClr val="accent6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6</a:t>
                      </a: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accent6">
                            <a:lumMod val="75000"/>
                          </a:schemeClr>
                        </a:gs>
                        <a:gs pos="97000">
                          <a:schemeClr val="accent6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6</a:t>
                      </a: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accent5">
                            <a:lumMod val="75000"/>
                          </a:schemeClr>
                        </a:gs>
                        <a:gs pos="97000">
                          <a:schemeClr val="accent5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7</a:t>
                      </a: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accent5">
                            <a:lumMod val="75000"/>
                          </a:schemeClr>
                        </a:gs>
                        <a:gs pos="97000">
                          <a:schemeClr val="accent5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8</a:t>
                      </a: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accent5">
                            <a:lumMod val="75000"/>
                          </a:schemeClr>
                        </a:gs>
                        <a:gs pos="97000">
                          <a:schemeClr val="accent5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8</a:t>
                      </a: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accent2"/>
                        </a:gs>
                        <a:gs pos="97000">
                          <a:srgbClr val="F09D2E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9</a:t>
                      </a: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accent2"/>
                        </a:gs>
                        <a:gs pos="97000">
                          <a:srgbClr val="F09D2E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9</a:t>
                      </a: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BD7413"/>
                        </a:gs>
                        <a:gs pos="97000">
                          <a:srgbClr val="E99423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0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0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BD7413"/>
                        </a:gs>
                        <a:gs pos="97000">
                          <a:srgbClr val="E99423"/>
                        </a:gs>
                      </a:gsLst>
                      <a:lin ang="16200000" scaled="1"/>
                    </a:gra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endParaRPr lang="ko-KR" altLang="en-US" sz="18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bg1">
                            <a:lumMod val="95000"/>
                          </a:schemeClr>
                        </a:gs>
                        <a:gs pos="97000">
                          <a:schemeClr val="bg1"/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2063419733"/>
                  </a:ext>
                </a:extLst>
              </a:tr>
              <a:tr h="301222">
                <a:tc vMerge="1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endParaRPr lang="ko-KR" altLang="en-US" sz="18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bg1">
                            <a:lumMod val="95000"/>
                          </a:schemeClr>
                        </a:gs>
                        <a:gs pos="97000">
                          <a:schemeClr val="bg1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3</a:t>
                      </a: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FCAD10"/>
                        </a:gs>
                        <a:gs pos="97000">
                          <a:srgbClr val="FFC000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4</a:t>
                      </a: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FCAD10"/>
                        </a:gs>
                        <a:gs pos="97000">
                          <a:srgbClr val="FFC000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FCAD10"/>
                        </a:gs>
                        <a:gs pos="97000">
                          <a:srgbClr val="FFC000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F496BC"/>
                        </a:gs>
                        <a:gs pos="97000">
                          <a:srgbClr val="F8BCD4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-</a:t>
                      </a:r>
                      <a:endParaRPr lang="ko-KR" altLang="en-US" sz="14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F496BC"/>
                        </a:gs>
                        <a:gs pos="97000">
                          <a:srgbClr val="F8BCD4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-</a:t>
                      </a:r>
                      <a:endParaRPr lang="ko-KR" altLang="en-US" sz="14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F496BC"/>
                        </a:gs>
                        <a:gs pos="97000">
                          <a:srgbClr val="F8BCD4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F496BC"/>
                        </a:gs>
                        <a:gs pos="97000">
                          <a:srgbClr val="F8BCD4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accent6">
                            <a:lumMod val="75000"/>
                          </a:schemeClr>
                        </a:gs>
                        <a:gs pos="97000">
                          <a:schemeClr val="accent6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3</a:t>
                      </a: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accent6">
                            <a:lumMod val="75000"/>
                          </a:schemeClr>
                        </a:gs>
                        <a:gs pos="97000">
                          <a:schemeClr val="accent6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4</a:t>
                      </a: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accent5">
                            <a:lumMod val="75000"/>
                          </a:schemeClr>
                        </a:gs>
                        <a:gs pos="97000">
                          <a:schemeClr val="accent5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-</a:t>
                      </a:r>
                      <a:endParaRPr lang="ko-KR" altLang="en-US" sz="14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accent5">
                            <a:lumMod val="75000"/>
                          </a:schemeClr>
                        </a:gs>
                        <a:gs pos="97000">
                          <a:schemeClr val="accent5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3</a:t>
                      </a: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accent5">
                            <a:lumMod val="75000"/>
                          </a:schemeClr>
                        </a:gs>
                        <a:gs pos="97000">
                          <a:schemeClr val="accent5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4</a:t>
                      </a: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accent2"/>
                        </a:gs>
                        <a:gs pos="97000">
                          <a:srgbClr val="F09D2E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accent2"/>
                        </a:gs>
                        <a:gs pos="97000">
                          <a:srgbClr val="F09D2E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BD7413"/>
                        </a:gs>
                        <a:gs pos="97000">
                          <a:srgbClr val="E99423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-</a:t>
                      </a:r>
                      <a:endParaRPr lang="ko-KR" altLang="en-US" sz="14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BD7413"/>
                        </a:gs>
                        <a:gs pos="97000">
                          <a:srgbClr val="E99423"/>
                        </a:gs>
                      </a:gsLst>
                      <a:lin ang="16200000" scaled="1"/>
                    </a:gra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endParaRPr lang="ko-KR" altLang="en-US" sz="18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bg1">
                            <a:lumMod val="95000"/>
                          </a:schemeClr>
                        </a:gs>
                        <a:gs pos="97000">
                          <a:schemeClr val="bg1"/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3709307807"/>
                  </a:ext>
                </a:extLst>
              </a:tr>
              <a:tr h="127264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식물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bg1">
                            <a:lumMod val="85000"/>
                          </a:schemeClr>
                        </a:gs>
                        <a:gs pos="97000">
                          <a:schemeClr val="bg1">
                            <a:lumMod val="95000"/>
                          </a:schemeClr>
                        </a:gs>
                      </a:gsLst>
                      <a:lin ang="16200000" scaled="1"/>
                    </a:gra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b="0" strike="noStrike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50" b="0" strike="noStrike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히어리</a:t>
                      </a:r>
                      <a:endParaRPr lang="en-US" altLang="ko-KR" sz="1050" b="0" strike="noStrike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93663" marR="0" indent="-93663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50" b="0" strike="noStrike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노루귀</a:t>
                      </a:r>
                      <a:endParaRPr lang="en-US" altLang="ko-KR" sz="1050" b="0" strike="noStrike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93663" marR="0" indent="-93663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50" b="0" strike="noStrike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변산바람꽃</a:t>
                      </a:r>
                      <a:endParaRPr lang="en-US" altLang="ko-KR" sz="1050" b="0" strike="noStrike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93663" marR="0" indent="-93663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50" b="0" strike="noStrike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복수초</a:t>
                      </a:r>
                      <a:endParaRPr lang="en-US" altLang="ko-KR" sz="1050" b="0" strike="noStrike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93663" marR="0" indent="-93663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50" b="0" strike="noStrike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생강나무     </a:t>
                      </a:r>
                      <a:endParaRPr lang="en-US" altLang="ko-KR" sz="1050" b="0" strike="noStrike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93663" marR="0" indent="-93663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50" b="0" strike="noStrike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얼레지</a:t>
                      </a:r>
                      <a:endParaRPr lang="en-US" altLang="ko-KR" sz="1050" b="0" strike="noStrike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93663" marR="0" indent="-93663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50" b="0" strike="noStrike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진달래</a:t>
                      </a:r>
                      <a:endParaRPr lang="en-US" altLang="ko-KR" sz="1050" b="0" strike="noStrike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144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93663" marR="0" indent="-93663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50" b="0" strike="noStrike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보춘화</a:t>
                      </a:r>
                      <a:r>
                        <a:rPr lang="en-US" altLang="ko-KR" sz="1050" b="0" strike="noStrike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50" b="0" strike="noStrike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춘란</a:t>
                      </a:r>
                      <a:r>
                        <a:rPr lang="en-US" altLang="ko-KR" sz="1050" b="0" strike="noStrike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</a:p>
                    <a:p>
                      <a:pPr marL="93663" marR="0" indent="-93663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50" b="0" strike="noStrike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산벚나무</a:t>
                      </a:r>
                      <a:endParaRPr lang="en-US" altLang="ko-KR" sz="1050" b="0" strike="noStrike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93663" marR="0" indent="-93663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50" b="0" strike="noStrike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피나물</a:t>
                      </a:r>
                      <a:endParaRPr lang="en-US" altLang="ko-KR" sz="1050" b="0" strike="noStrike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93663" marR="0" indent="-93663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50" b="0" strike="noStrike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한계령풀</a:t>
                      </a:r>
                      <a:endParaRPr lang="en-US" altLang="ko-KR" sz="1050" b="0" strike="noStrike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93663" marR="0" indent="-93663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50" b="0" strike="noStrike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할미꽃</a:t>
                      </a:r>
                      <a:endParaRPr lang="en-US" altLang="ko-KR" sz="1050" b="0" strike="noStrike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93663" marR="0" indent="-93663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50" b="0" strike="noStrike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현호색</a:t>
                      </a:r>
                    </a:p>
                  </a:txBody>
                  <a:tcPr marL="144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물레나물</a:t>
                      </a:r>
                      <a:endParaRPr lang="en-US" altLang="ko-KR" sz="105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1200" spc="-5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900" b="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백운산원푸리</a:t>
                      </a:r>
                      <a:endParaRPr lang="en-US" altLang="ko-KR" sz="900" b="0" kern="12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일월비비추</a:t>
                      </a:r>
                      <a:endParaRPr lang="en-US" altLang="ko-KR" sz="105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큰까치수염</a:t>
                      </a:r>
                      <a:endParaRPr lang="en-US" altLang="ko-KR" sz="105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144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왜솜다리</a:t>
                      </a:r>
                      <a:endParaRPr lang="en-US" altLang="ko-KR" sz="105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무릇</a:t>
                      </a:r>
                      <a:endParaRPr lang="en-US" altLang="ko-KR" sz="105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산수국</a:t>
                      </a:r>
                      <a:endParaRPr lang="en-US" altLang="ko-KR" sz="105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참나리</a:t>
                      </a:r>
                    </a:p>
                  </a:txBody>
                  <a:tcPr marL="144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고려엉겅퀴</a:t>
                      </a:r>
                      <a:endParaRPr lang="en-US" altLang="ko-KR" sz="105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금강초롱꽃</a:t>
                      </a:r>
                      <a:endParaRPr lang="en-US" altLang="ko-KR" sz="105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</a:t>
                      </a:r>
                      <a:r>
                        <a:rPr lang="ko-KR" altLang="en-US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쑥부쟁이</a:t>
                      </a:r>
                      <a:endParaRPr lang="en-US" altLang="ko-KR" sz="105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144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구절초</a:t>
                      </a:r>
                      <a:endParaRPr lang="en-US" altLang="ko-KR" sz="105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꽃향유</a:t>
                      </a:r>
                      <a:endParaRPr lang="en-US" altLang="ko-KR" sz="105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산국</a:t>
                      </a:r>
                      <a:endParaRPr lang="en-US" altLang="ko-KR" sz="105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억새</a:t>
                      </a:r>
                    </a:p>
                  </a:txBody>
                  <a:tcPr marL="144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28</a:t>
                      </a:r>
                      <a:endParaRPr lang="ko-KR" altLang="en-US" sz="14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bg1">
                            <a:lumMod val="85000"/>
                          </a:schemeClr>
                        </a:gs>
                        <a:gs pos="97000">
                          <a:schemeClr val="bg1">
                            <a:lumMod val="95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1367041946"/>
                  </a:ext>
                </a:extLst>
              </a:tr>
              <a:tr h="577719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곤충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bg1">
                            <a:lumMod val="85000"/>
                          </a:schemeClr>
                        </a:gs>
                        <a:gs pos="97000">
                          <a:schemeClr val="bg1">
                            <a:lumMod val="95000"/>
                          </a:schemeClr>
                        </a:gs>
                      </a:gsLst>
                      <a:lin ang="16200000" scaled="1"/>
                    </a:gra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애호랑나비</a:t>
                      </a:r>
                      <a:endParaRPr lang="en-US" altLang="ko-KR" sz="105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이른봄애호랑나비</a:t>
                      </a:r>
                      <a:r>
                        <a:rPr lang="en-US" altLang="ko-KR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</a:p>
                    <a:p>
                      <a:pPr marL="93663" marR="0" indent="-93663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50" b="0" strike="noStrike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빌로오드재나등에</a:t>
                      </a:r>
                    </a:p>
                  </a:txBody>
                  <a:tcPr marL="144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호랑나비</a:t>
                      </a:r>
                    </a:p>
                  </a:txBody>
                  <a:tcPr marL="144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모시나비</a:t>
                      </a:r>
                      <a:endParaRPr lang="en-US" altLang="ko-KR" sz="105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길앞잡이</a:t>
                      </a:r>
                    </a:p>
                  </a:txBody>
                  <a:tcPr marL="144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제비나비</a:t>
                      </a:r>
                      <a:endParaRPr lang="en-US" altLang="ko-KR" sz="105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참매미</a:t>
                      </a:r>
                    </a:p>
                  </a:txBody>
                  <a:tcPr marL="144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고추잠자리</a:t>
                      </a:r>
                      <a:endParaRPr lang="en-US" altLang="ko-KR" sz="105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귀뚜리미</a:t>
                      </a:r>
                    </a:p>
                  </a:txBody>
                  <a:tcPr marL="144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늦만딧불이</a:t>
                      </a:r>
                    </a:p>
                  </a:txBody>
                  <a:tcPr marL="144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10</a:t>
                      </a:r>
                      <a:endParaRPr lang="ko-KR" altLang="en-US" sz="14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bg1">
                            <a:lumMod val="85000"/>
                          </a:schemeClr>
                        </a:gs>
                        <a:gs pos="97000">
                          <a:schemeClr val="bg1">
                            <a:lumMod val="95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1469637481"/>
                  </a:ext>
                </a:extLst>
              </a:tr>
              <a:tr h="677749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300" b="0" kern="1200" spc="-5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양서류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bg1">
                            <a:lumMod val="85000"/>
                          </a:schemeClr>
                        </a:gs>
                        <a:gs pos="97000">
                          <a:schemeClr val="bg1">
                            <a:lumMod val="95000"/>
                          </a:schemeClr>
                        </a:gs>
                      </a:gsLst>
                      <a:lin ang="16200000" scaled="1"/>
                    </a:gradFill>
                  </a:tcPr>
                </a:tc>
                <a:tc gridSpan="3">
                  <a:txBody>
                    <a:bodyPr/>
                    <a:lstStyle/>
                    <a:p>
                      <a:pPr marL="93663" marR="0" indent="-93663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50" b="0" strike="noStrike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북방산개구리</a:t>
                      </a:r>
                      <a:endParaRPr lang="en-US" altLang="ko-KR" sz="1050" b="0" strike="noStrike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93663" marR="0" indent="-93663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50" b="0" strike="noStrike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계곡산개구리</a:t>
                      </a:r>
                    </a:p>
                  </a:txBody>
                  <a:tcPr marL="144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도롱뇽</a:t>
                      </a:r>
                      <a:endParaRPr lang="en-US" altLang="ko-KR" sz="105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두꺼비</a:t>
                      </a:r>
                    </a:p>
                  </a:txBody>
                  <a:tcPr marL="144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144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144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144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144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14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bg1">
                            <a:lumMod val="85000"/>
                          </a:schemeClr>
                        </a:gs>
                        <a:gs pos="97000">
                          <a:schemeClr val="bg1">
                            <a:lumMod val="95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4095016844"/>
                  </a:ext>
                </a:extLst>
              </a:tr>
              <a:tr h="51207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조류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bg1">
                            <a:lumMod val="85000"/>
                          </a:schemeClr>
                        </a:gs>
                        <a:gs pos="97000">
                          <a:schemeClr val="bg1">
                            <a:lumMod val="95000"/>
                          </a:schemeClr>
                        </a:gs>
                      </a:gsLst>
                      <a:lin ang="16200000" scaled="1"/>
                    </a:gradFill>
                  </a:tcPr>
                </a:tc>
                <a:tc gridSpan="3">
                  <a:txBody>
                    <a:bodyPr/>
                    <a:lstStyle/>
                    <a:p>
                      <a:pPr marL="93663" marR="0" indent="-93663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50" b="0" strike="noStrike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노랑할미새</a:t>
                      </a:r>
                      <a:endParaRPr lang="en-US" altLang="ko-KR" sz="1050" b="0" strike="noStrike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93663" marR="0" indent="-93663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50" b="0" strike="noStrike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제비</a:t>
                      </a:r>
                    </a:p>
                  </a:txBody>
                  <a:tcPr marL="144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뻐꾸기</a:t>
                      </a:r>
                    </a:p>
                  </a:txBody>
                  <a:tcPr marL="144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꾀꼬리</a:t>
                      </a:r>
                      <a:endParaRPr lang="en-US" altLang="ko-KR" sz="105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소쩍새</a:t>
                      </a:r>
                    </a:p>
                  </a:txBody>
                  <a:tcPr marL="144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두견이</a:t>
                      </a:r>
                      <a:endParaRPr lang="en-US" altLang="ko-KR" sz="105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솔부엉이</a:t>
                      </a:r>
                    </a:p>
                  </a:txBody>
                  <a:tcPr marL="144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5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검은딱새</a:t>
                      </a:r>
                    </a:p>
                  </a:txBody>
                  <a:tcPr marL="144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144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8</a:t>
                      </a:r>
                      <a:endParaRPr lang="ko-KR" altLang="en-US" sz="14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bg1">
                            <a:lumMod val="85000"/>
                          </a:schemeClr>
                        </a:gs>
                        <a:gs pos="97000">
                          <a:schemeClr val="bg1">
                            <a:lumMod val="95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155109028"/>
                  </a:ext>
                </a:extLst>
              </a:tr>
              <a:tr h="281105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2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합계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bg1">
                            <a:lumMod val="85000"/>
                          </a:schemeClr>
                        </a:gs>
                        <a:gs pos="97000">
                          <a:schemeClr val="bg1">
                            <a:lumMod val="95000"/>
                          </a:schemeClr>
                        </a:gs>
                      </a:gsLst>
                      <a:lin ang="16200000" scaled="1"/>
                    </a:gradFill>
                  </a:tcPr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2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13</a:t>
                      </a:r>
                      <a:endParaRPr lang="ko-KR" altLang="en-US" sz="12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bg1">
                            <a:lumMod val="85000"/>
                          </a:schemeClr>
                        </a:gs>
                        <a:gs pos="97000">
                          <a:schemeClr val="bg1">
                            <a:lumMod val="95000"/>
                          </a:schemeClr>
                        </a:gs>
                      </a:gsLst>
                      <a:lin ang="162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endParaRPr lang="ko-KR" altLang="en-US" sz="18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bg1">
                            <a:lumMod val="85000"/>
                          </a:schemeClr>
                        </a:gs>
                        <a:gs pos="97000">
                          <a:schemeClr val="bg1">
                            <a:lumMod val="95000"/>
                          </a:schemeClr>
                        </a:gs>
                      </a:gsLst>
                      <a:lin ang="162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endParaRPr lang="ko-KR" altLang="en-US" sz="18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bg1">
                            <a:lumMod val="85000"/>
                          </a:schemeClr>
                        </a:gs>
                        <a:gs pos="97000">
                          <a:schemeClr val="bg1">
                            <a:lumMod val="95000"/>
                          </a:schemeClr>
                        </a:gs>
                      </a:gsLst>
                      <a:lin ang="16200000" scaled="1"/>
                    </a:gradFill>
                  </a:tcPr>
                </a:tc>
                <a:tc gridSpan="4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2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10</a:t>
                      </a:r>
                      <a:endParaRPr lang="ko-KR" altLang="en-US" sz="12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bg1">
                            <a:lumMod val="85000"/>
                          </a:schemeClr>
                        </a:gs>
                        <a:gs pos="97000">
                          <a:schemeClr val="bg1">
                            <a:lumMod val="95000"/>
                          </a:schemeClr>
                        </a:gs>
                      </a:gsLst>
                      <a:lin ang="162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endParaRPr lang="ko-KR" altLang="en-US" sz="18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bg1">
                            <a:lumMod val="85000"/>
                          </a:schemeClr>
                        </a:gs>
                        <a:gs pos="97000">
                          <a:schemeClr val="bg1">
                            <a:lumMod val="95000"/>
                          </a:schemeClr>
                        </a:gs>
                      </a:gsLst>
                      <a:lin ang="162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endParaRPr lang="ko-KR" altLang="en-US" sz="18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bg1">
                            <a:lumMod val="85000"/>
                          </a:schemeClr>
                        </a:gs>
                        <a:gs pos="97000">
                          <a:schemeClr val="bg1">
                            <a:lumMod val="95000"/>
                          </a:schemeClr>
                        </a:gs>
                      </a:gsLst>
                      <a:lin ang="162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endParaRPr lang="ko-KR" altLang="en-US" sz="18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bg1">
                            <a:lumMod val="85000"/>
                          </a:schemeClr>
                        </a:gs>
                        <a:gs pos="97000">
                          <a:schemeClr val="bg1">
                            <a:lumMod val="95000"/>
                          </a:schemeClr>
                        </a:gs>
                      </a:gsLst>
                      <a:lin ang="16200000" scaled="1"/>
                    </a:gra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2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8</a:t>
                      </a:r>
                      <a:endParaRPr lang="ko-KR" altLang="en-US" sz="12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bg1">
                            <a:lumMod val="85000"/>
                          </a:schemeClr>
                        </a:gs>
                        <a:gs pos="97000">
                          <a:schemeClr val="bg1">
                            <a:lumMod val="95000"/>
                          </a:schemeClr>
                        </a:gs>
                      </a:gsLst>
                      <a:lin ang="162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endParaRPr lang="ko-KR" altLang="en-US" sz="18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bg1">
                            <a:lumMod val="85000"/>
                          </a:schemeClr>
                        </a:gs>
                        <a:gs pos="97000">
                          <a:schemeClr val="bg1">
                            <a:lumMod val="95000"/>
                          </a:schemeClr>
                        </a:gs>
                      </a:gsLst>
                      <a:lin ang="16200000" scaled="1"/>
                    </a:gradFill>
                  </a:tcPr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2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8</a:t>
                      </a:r>
                      <a:endParaRPr lang="ko-KR" altLang="en-US" sz="12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bg1">
                            <a:lumMod val="85000"/>
                          </a:schemeClr>
                        </a:gs>
                        <a:gs pos="97000">
                          <a:schemeClr val="bg1">
                            <a:lumMod val="95000"/>
                          </a:schemeClr>
                        </a:gs>
                      </a:gsLst>
                      <a:lin ang="162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endParaRPr lang="ko-KR" altLang="en-US" sz="18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bg1">
                            <a:lumMod val="85000"/>
                          </a:schemeClr>
                        </a:gs>
                        <a:gs pos="97000">
                          <a:schemeClr val="bg1">
                            <a:lumMod val="95000"/>
                          </a:schemeClr>
                        </a:gs>
                      </a:gsLst>
                      <a:lin ang="162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endParaRPr lang="ko-KR" altLang="en-US" sz="18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bg1">
                            <a:lumMod val="85000"/>
                          </a:schemeClr>
                        </a:gs>
                        <a:gs pos="97000">
                          <a:schemeClr val="bg1">
                            <a:lumMod val="95000"/>
                          </a:schemeClr>
                        </a:gs>
                      </a:gsLst>
                      <a:lin ang="16200000" scaled="1"/>
                    </a:gra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2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6</a:t>
                      </a:r>
                      <a:endParaRPr lang="ko-KR" altLang="en-US" sz="12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bg1">
                            <a:lumMod val="85000"/>
                          </a:schemeClr>
                        </a:gs>
                        <a:gs pos="97000">
                          <a:schemeClr val="bg1">
                            <a:lumMod val="95000"/>
                          </a:schemeClr>
                        </a:gs>
                      </a:gsLst>
                      <a:lin ang="162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endParaRPr lang="ko-KR" altLang="en-US" sz="18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bg1">
                            <a:lumMod val="85000"/>
                          </a:schemeClr>
                        </a:gs>
                        <a:gs pos="97000">
                          <a:schemeClr val="bg1">
                            <a:lumMod val="95000"/>
                          </a:schemeClr>
                        </a:gs>
                      </a:gsLst>
                      <a:lin ang="16200000" scaled="1"/>
                    </a:gra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2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5</a:t>
                      </a:r>
                      <a:endParaRPr lang="ko-KR" altLang="en-US" sz="12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bg1">
                            <a:lumMod val="85000"/>
                          </a:schemeClr>
                        </a:gs>
                        <a:gs pos="97000">
                          <a:schemeClr val="bg1">
                            <a:lumMod val="95000"/>
                          </a:schemeClr>
                        </a:gs>
                      </a:gsLst>
                      <a:lin ang="162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endParaRPr lang="ko-KR" altLang="en-US" sz="18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bg1">
                            <a:lumMod val="85000"/>
                          </a:schemeClr>
                        </a:gs>
                        <a:gs pos="97000">
                          <a:schemeClr val="bg1">
                            <a:lumMod val="95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2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50</a:t>
                      </a:r>
                      <a:endParaRPr lang="ko-KR" altLang="en-US" sz="12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bg1">
                            <a:lumMod val="85000"/>
                          </a:schemeClr>
                        </a:gs>
                        <a:gs pos="97000">
                          <a:schemeClr val="bg1">
                            <a:lumMod val="95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257584506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473779" y="6343648"/>
            <a:ext cx="27703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 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국립공원관리공단 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계절 </a:t>
            </a:r>
            <a:r>
              <a:rPr lang="ko-KR" altLang="en-US" sz="9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알리미</a:t>
            </a: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생물종</a:t>
            </a: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현황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＇]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4462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8278822A-E8FE-40FD-B4F5-A3BD1F7909A7}"/>
              </a:ext>
            </a:extLst>
          </p:cNvPr>
          <p:cNvSpPr/>
          <p:nvPr/>
        </p:nvSpPr>
        <p:spPr>
          <a:xfrm>
            <a:off x="728797" y="438912"/>
            <a:ext cx="68721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천문학적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구분</a:t>
            </a:r>
            <a:r>
              <a:rPr lang="en-US" altLang="ko-KR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24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절기</a:t>
            </a:r>
          </a:p>
        </p:txBody>
      </p:sp>
      <p:graphicFrame>
        <p:nvGraphicFramePr>
          <p:cNvPr id="7" name="표 3">
            <a:extLst>
              <a:ext uri="{FF2B5EF4-FFF2-40B4-BE49-F238E27FC236}">
                <a16:creationId xmlns="" xmlns:a16="http://schemas.microsoft.com/office/drawing/2014/main" id="{F1BA4E8F-E7F2-4B63-9E59-34E27F793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734028"/>
              </p:ext>
            </p:extLst>
          </p:nvPr>
        </p:nvGraphicFramePr>
        <p:xfrm>
          <a:off x="380204" y="1066799"/>
          <a:ext cx="8383592" cy="532576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95898">
                  <a:extLst>
                    <a:ext uri="{9D8B030D-6E8A-4147-A177-3AD203B41FA5}">
                      <a16:colId xmlns="" xmlns:a16="http://schemas.microsoft.com/office/drawing/2014/main" val="1335662646"/>
                    </a:ext>
                  </a:extLst>
                </a:gridCol>
                <a:gridCol w="2095898">
                  <a:extLst>
                    <a:ext uri="{9D8B030D-6E8A-4147-A177-3AD203B41FA5}">
                      <a16:colId xmlns="" xmlns:a16="http://schemas.microsoft.com/office/drawing/2014/main" val="2395449381"/>
                    </a:ext>
                  </a:extLst>
                </a:gridCol>
                <a:gridCol w="2095898">
                  <a:extLst>
                    <a:ext uri="{9D8B030D-6E8A-4147-A177-3AD203B41FA5}">
                      <a16:colId xmlns="" xmlns:a16="http://schemas.microsoft.com/office/drawing/2014/main" val="2670012019"/>
                    </a:ext>
                  </a:extLst>
                </a:gridCol>
                <a:gridCol w="2095898">
                  <a:extLst>
                    <a:ext uri="{9D8B030D-6E8A-4147-A177-3AD203B41FA5}">
                      <a16:colId xmlns="" xmlns:a16="http://schemas.microsoft.com/office/drawing/2014/main" val="521927404"/>
                    </a:ext>
                  </a:extLst>
                </a:gridCol>
              </a:tblGrid>
              <a:tr h="1065153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음력 월</a:t>
                      </a:r>
                      <a:endParaRPr lang="ko-KR" altLang="en-US" sz="20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bg1">
                            <a:lumMod val="85000"/>
                          </a:schemeClr>
                        </a:gs>
                        <a:gs pos="97000">
                          <a:schemeClr val="bg1">
                            <a:lumMod val="95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계절이 시작</a:t>
                      </a:r>
                      <a:endParaRPr lang="en-US" altLang="ko-KR" sz="20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되는 </a:t>
                      </a:r>
                      <a:r>
                        <a:rPr lang="ko-KR" altLang="en-US" sz="20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절기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bg1">
                            <a:lumMod val="85000"/>
                          </a:schemeClr>
                        </a:gs>
                        <a:gs pos="97000">
                          <a:schemeClr val="bg1">
                            <a:lumMod val="95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양력일자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bg1">
                            <a:lumMod val="85000"/>
                          </a:schemeClr>
                        </a:gs>
                        <a:gs pos="97000">
                          <a:schemeClr val="bg1">
                            <a:lumMod val="95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황경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bg1">
                            <a:lumMod val="85000"/>
                          </a:schemeClr>
                        </a:gs>
                        <a:gs pos="97000">
                          <a:schemeClr val="bg1">
                            <a:lumMod val="95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3310467799"/>
                  </a:ext>
                </a:extLst>
              </a:tr>
              <a:tr h="1065153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1</a:t>
                      </a:r>
                      <a:r>
                        <a:rPr lang="ko-KR" altLang="en-US" sz="20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월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입춘 </a:t>
                      </a:r>
                      <a:r>
                        <a:rPr lang="en-US" altLang="ko-KR" sz="18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8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봄</a:t>
                      </a:r>
                      <a:r>
                        <a:rPr lang="en-US" altLang="ko-KR" sz="18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8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F496BC"/>
                        </a:gs>
                        <a:gs pos="97000">
                          <a:srgbClr val="F8BCD4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8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8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4</a:t>
                      </a:r>
                      <a:r>
                        <a:rPr lang="ko-KR" altLang="en-US" sz="18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일경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315°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63419733"/>
                  </a:ext>
                </a:extLst>
              </a:tr>
              <a:tr h="1065153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4</a:t>
                      </a:r>
                      <a:r>
                        <a:rPr lang="ko-KR" altLang="en-US" sz="20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월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입하 </a:t>
                      </a:r>
                      <a:r>
                        <a:rPr lang="en-US" altLang="ko-KR" sz="18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8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여름</a:t>
                      </a:r>
                      <a:r>
                        <a:rPr lang="en-US" altLang="ko-KR" sz="18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8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accent6">
                            <a:lumMod val="75000"/>
                          </a:schemeClr>
                        </a:gs>
                        <a:gs pos="97000">
                          <a:schemeClr val="accent6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5</a:t>
                      </a:r>
                      <a:r>
                        <a:rPr lang="ko-KR" altLang="en-US" sz="18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8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6</a:t>
                      </a:r>
                      <a:r>
                        <a:rPr lang="ko-KR" altLang="en-US" sz="18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일경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45°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09307807"/>
                  </a:ext>
                </a:extLst>
              </a:tr>
              <a:tr h="1065153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7</a:t>
                      </a:r>
                      <a:r>
                        <a:rPr lang="ko-KR" altLang="en-US" sz="20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월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입추 </a:t>
                      </a:r>
                      <a:r>
                        <a:rPr lang="en-US" altLang="ko-KR" sz="18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8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가을</a:t>
                      </a:r>
                      <a:r>
                        <a:rPr lang="en-US" altLang="ko-KR" sz="18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8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accent2"/>
                        </a:gs>
                        <a:gs pos="97000">
                          <a:srgbClr val="F09D2E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8</a:t>
                      </a:r>
                      <a:r>
                        <a:rPr lang="ko-KR" altLang="en-US" sz="18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8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8</a:t>
                      </a:r>
                      <a:r>
                        <a:rPr lang="ko-KR" altLang="en-US" sz="18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일경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135°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67041946"/>
                  </a:ext>
                </a:extLst>
              </a:tr>
              <a:tr h="1065153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20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월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입동 </a:t>
                      </a:r>
                      <a:r>
                        <a:rPr lang="en-US" altLang="ko-KR" sz="18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8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겨울</a:t>
                      </a:r>
                      <a:r>
                        <a:rPr lang="en-US" altLang="ko-KR" sz="18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8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accent1">
                            <a:lumMod val="75000"/>
                          </a:schemeClr>
                        </a:gs>
                        <a:gs pos="97000">
                          <a:schemeClr val="accent1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11</a:t>
                      </a:r>
                      <a:r>
                        <a:rPr lang="ko-KR" altLang="en-US" sz="18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8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7</a:t>
                      </a:r>
                      <a:r>
                        <a:rPr lang="ko-KR" altLang="en-US" sz="18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일경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225°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69637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5427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8278822A-E8FE-40FD-B4F5-A3BD1F7909A7}"/>
              </a:ext>
            </a:extLst>
          </p:cNvPr>
          <p:cNvSpPr/>
          <p:nvPr/>
        </p:nvSpPr>
        <p:spPr>
          <a:xfrm>
            <a:off x="728797" y="438912"/>
            <a:ext cx="68721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기상학적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구분</a:t>
            </a:r>
            <a:r>
              <a:rPr lang="en-US" altLang="ko-KR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24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절기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="" xmlns:a16="http://schemas.microsoft.com/office/drawing/2014/main" id="{C0F70393-F341-4DC2-A80C-BA01DF8EB6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948491"/>
              </p:ext>
            </p:extLst>
          </p:nvPr>
        </p:nvGraphicFramePr>
        <p:xfrm>
          <a:off x="380204" y="1059180"/>
          <a:ext cx="8383592" cy="534161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753396">
                  <a:extLst>
                    <a:ext uri="{9D8B030D-6E8A-4147-A177-3AD203B41FA5}">
                      <a16:colId xmlns="" xmlns:a16="http://schemas.microsoft.com/office/drawing/2014/main" val="1335662646"/>
                    </a:ext>
                  </a:extLst>
                </a:gridCol>
                <a:gridCol w="6630196">
                  <a:extLst>
                    <a:ext uri="{9D8B030D-6E8A-4147-A177-3AD203B41FA5}">
                      <a16:colId xmlns="" xmlns:a16="http://schemas.microsoft.com/office/drawing/2014/main" val="2670012019"/>
                    </a:ext>
                  </a:extLst>
                </a:gridCol>
              </a:tblGrid>
              <a:tr h="497815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계절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bg1">
                            <a:lumMod val="85000"/>
                          </a:schemeClr>
                        </a:gs>
                        <a:gs pos="97000">
                          <a:schemeClr val="bg1">
                            <a:lumMod val="95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기준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bg1">
                            <a:lumMod val="85000"/>
                          </a:schemeClr>
                        </a:gs>
                        <a:gs pos="97000">
                          <a:schemeClr val="bg1">
                            <a:lumMod val="95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3310467799"/>
                  </a:ext>
                </a:extLst>
              </a:tr>
              <a:tr h="1210951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봄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F496BC"/>
                        </a:gs>
                        <a:gs pos="97000">
                          <a:srgbClr val="F8BCD4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일평균</a:t>
                      </a:r>
                      <a:r>
                        <a:rPr lang="ko-KR" altLang="en-US" sz="18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기온이 </a:t>
                      </a:r>
                      <a:r>
                        <a:rPr lang="en-US" altLang="ko-KR" sz="18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5</a:t>
                      </a:r>
                      <a:r>
                        <a:rPr lang="ko-KR" altLang="en-US" sz="18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℃ 이상으로 올라간 후 다시 떨어지지 않은 첫날</a:t>
                      </a:r>
                    </a:p>
                  </a:txBody>
                  <a:tcPr marL="216000" marR="64770" marT="17907" marB="17907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63419733"/>
                  </a:ext>
                </a:extLst>
              </a:tr>
              <a:tr h="1210951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여름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accent6">
                            <a:lumMod val="75000"/>
                          </a:schemeClr>
                        </a:gs>
                        <a:gs pos="97000">
                          <a:schemeClr val="accent6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일평균</a:t>
                      </a:r>
                      <a:r>
                        <a:rPr lang="ko-KR" altLang="en-US" sz="18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기온이 </a:t>
                      </a:r>
                      <a:r>
                        <a:rPr lang="en-US" altLang="ko-KR" sz="18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18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℃ 이상으로 올라간 후 다시 떨어지지 않은 첫날</a:t>
                      </a:r>
                    </a:p>
                  </a:txBody>
                  <a:tcPr marL="216000" marR="64770" marT="17907" marB="17907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09307807"/>
                  </a:ext>
                </a:extLst>
              </a:tr>
              <a:tr h="1210951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가을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accent2"/>
                        </a:gs>
                        <a:gs pos="97000">
                          <a:srgbClr val="F09D2E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일평균</a:t>
                      </a:r>
                      <a:r>
                        <a:rPr lang="ko-KR" altLang="en-US" sz="18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기온이 </a:t>
                      </a:r>
                      <a:r>
                        <a:rPr lang="en-US" altLang="ko-KR" sz="18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18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℃ 미만으로 떨어진 후 다시 올라가지 않은 첫날</a:t>
                      </a:r>
                    </a:p>
                  </a:txBody>
                  <a:tcPr marL="216000" marR="64770" marT="17907" marB="17907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67041946"/>
                  </a:ext>
                </a:extLst>
              </a:tr>
              <a:tr h="1210951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겨울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accent1">
                            <a:lumMod val="75000"/>
                          </a:schemeClr>
                        </a:gs>
                        <a:gs pos="97000">
                          <a:schemeClr val="accent1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일평균</a:t>
                      </a:r>
                      <a:r>
                        <a:rPr lang="ko-KR" altLang="en-US" sz="18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기온이 </a:t>
                      </a:r>
                      <a:r>
                        <a:rPr lang="en-US" altLang="ko-KR" sz="18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5</a:t>
                      </a:r>
                      <a:r>
                        <a:rPr lang="ko-KR" altLang="en-US" sz="18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℃ 미만으로 떨어진 후 다시 올라가지 않은 첫날</a:t>
                      </a:r>
                    </a:p>
                  </a:txBody>
                  <a:tcPr marL="216000" marR="64770" marT="17907" marB="17907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69637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5495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8278822A-E8FE-40FD-B4F5-A3BD1F7909A7}"/>
              </a:ext>
            </a:extLst>
          </p:cNvPr>
          <p:cNvSpPr/>
          <p:nvPr/>
        </p:nvSpPr>
        <p:spPr>
          <a:xfrm>
            <a:off x="728797" y="438912"/>
            <a:ext cx="68721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활동 </a:t>
            </a:r>
            <a:r>
              <a:rPr lang="en-US" altLang="ko-KR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계절 색깔 띠 만들기</a:t>
            </a:r>
          </a:p>
        </p:txBody>
      </p:sp>
      <p:graphicFrame>
        <p:nvGraphicFramePr>
          <p:cNvPr id="5" name="표 3">
            <a:extLst>
              <a:ext uri="{FF2B5EF4-FFF2-40B4-BE49-F238E27FC236}">
                <a16:creationId xmlns="" xmlns:a16="http://schemas.microsoft.com/office/drawing/2014/main" id="{5B20700D-A26C-4178-BE4F-16F3050C26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29503"/>
              </p:ext>
            </p:extLst>
          </p:nvPr>
        </p:nvGraphicFramePr>
        <p:xfrm>
          <a:off x="380205" y="1564519"/>
          <a:ext cx="8383590" cy="20648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676718">
                  <a:extLst>
                    <a:ext uri="{9D8B030D-6E8A-4147-A177-3AD203B41FA5}">
                      <a16:colId xmlns="" xmlns:a16="http://schemas.microsoft.com/office/drawing/2014/main" val="1335662646"/>
                    </a:ext>
                  </a:extLst>
                </a:gridCol>
                <a:gridCol w="1676718">
                  <a:extLst>
                    <a:ext uri="{9D8B030D-6E8A-4147-A177-3AD203B41FA5}">
                      <a16:colId xmlns="" xmlns:a16="http://schemas.microsoft.com/office/drawing/2014/main" val="2670012019"/>
                    </a:ext>
                  </a:extLst>
                </a:gridCol>
                <a:gridCol w="1676718">
                  <a:extLst>
                    <a:ext uri="{9D8B030D-6E8A-4147-A177-3AD203B41FA5}">
                      <a16:colId xmlns="" xmlns:a16="http://schemas.microsoft.com/office/drawing/2014/main" val="4043960029"/>
                    </a:ext>
                  </a:extLst>
                </a:gridCol>
                <a:gridCol w="1676718">
                  <a:extLst>
                    <a:ext uri="{9D8B030D-6E8A-4147-A177-3AD203B41FA5}">
                      <a16:colId xmlns="" xmlns:a16="http://schemas.microsoft.com/office/drawing/2014/main" val="2234304417"/>
                    </a:ext>
                  </a:extLst>
                </a:gridCol>
                <a:gridCol w="1676718">
                  <a:extLst>
                    <a:ext uri="{9D8B030D-6E8A-4147-A177-3AD203B41FA5}">
                      <a16:colId xmlns="" xmlns:a16="http://schemas.microsoft.com/office/drawing/2014/main" val="3824209758"/>
                    </a:ext>
                  </a:extLst>
                </a:gridCol>
              </a:tblGrid>
              <a:tr h="480670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구분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봄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여름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가을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겨울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3310467799"/>
                  </a:ext>
                </a:extLst>
              </a:tr>
              <a:tr h="79206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시작일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bg1">
                            <a:lumMod val="95000"/>
                          </a:schemeClr>
                        </a:gs>
                        <a:gs pos="97000">
                          <a:schemeClr val="bg1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휴먼명조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휴먼명조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휴먼명조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휴먼명조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63419733"/>
                  </a:ext>
                </a:extLst>
              </a:tr>
              <a:tr h="79206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기간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8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날짜 개수</a:t>
                      </a:r>
                      <a:r>
                        <a:rPr lang="en-US" altLang="ko-KR" sz="18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8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chemeClr val="bg1">
                            <a:lumMod val="95000"/>
                          </a:schemeClr>
                        </a:gs>
                        <a:gs pos="97000">
                          <a:schemeClr val="bg1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휴먼명조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휴먼명조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휴먼명조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휴먼명조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0930780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7290225-4D25-4ED9-A47B-6DBBB03F7C2B}"/>
              </a:ext>
            </a:extLst>
          </p:cNvPr>
          <p:cNvSpPr txBox="1"/>
          <p:nvPr/>
        </p:nvSpPr>
        <p:spPr>
          <a:xfrm>
            <a:off x="380204" y="1129818"/>
            <a:ext cx="1695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조사 년도 </a:t>
            </a:r>
            <a:r>
              <a:rPr lang="en-US" altLang="ko-KR" sz="2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59F67AC-5382-4E81-A52C-2307FE126518}"/>
              </a:ext>
            </a:extLst>
          </p:cNvPr>
          <p:cNvSpPr txBox="1"/>
          <p:nvPr/>
        </p:nvSpPr>
        <p:spPr>
          <a:xfrm>
            <a:off x="380204" y="4072095"/>
            <a:ext cx="4458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색깔 띠 길이 계산 </a:t>
            </a:r>
            <a:r>
              <a:rPr lang="en-US" altLang="ko-KR" sz="2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1</a:t>
            </a:r>
            <a:r>
              <a:rPr lang="ko-KR" altLang="en-US" sz="2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</a:t>
            </a:r>
            <a:r>
              <a:rPr lang="en-US" altLang="ko-KR" sz="2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 0.3cm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A4B41707-B074-4CBD-B454-F4FB3665B11D}"/>
              </a:ext>
            </a:extLst>
          </p:cNvPr>
          <p:cNvGrpSpPr/>
          <p:nvPr/>
        </p:nvGrpSpPr>
        <p:grpSpPr>
          <a:xfrm>
            <a:off x="380205" y="4440969"/>
            <a:ext cx="8383590" cy="1437396"/>
            <a:chOff x="430767" y="4092626"/>
            <a:chExt cx="8333027" cy="1437396"/>
          </a:xfrm>
        </p:grpSpPr>
        <p:sp>
          <p:nvSpPr>
            <p:cNvPr id="9" name="직사각형 24">
              <a:extLst>
                <a:ext uri="{FF2B5EF4-FFF2-40B4-BE49-F238E27FC236}">
                  <a16:creationId xmlns="" xmlns:a16="http://schemas.microsoft.com/office/drawing/2014/main" id="{0BCC570D-3A0A-430B-A9C8-8EFD5C4EC1EB}"/>
                </a:ext>
              </a:extLst>
            </p:cNvPr>
            <p:cNvSpPr/>
            <p:nvPr/>
          </p:nvSpPr>
          <p:spPr>
            <a:xfrm rot="16200000">
              <a:off x="681020" y="4818080"/>
              <a:ext cx="485775" cy="247616"/>
            </a:xfrm>
            <a:custGeom>
              <a:avLst/>
              <a:gdLst>
                <a:gd name="connsiteX0" fmla="*/ 0 w 8352928"/>
                <a:gd name="connsiteY0" fmla="*/ 0 h 400110"/>
                <a:gd name="connsiteX1" fmla="*/ 8352928 w 8352928"/>
                <a:gd name="connsiteY1" fmla="*/ 0 h 400110"/>
                <a:gd name="connsiteX2" fmla="*/ 8352928 w 8352928"/>
                <a:gd name="connsiteY2" fmla="*/ 400110 h 400110"/>
                <a:gd name="connsiteX3" fmla="*/ 0 w 8352928"/>
                <a:gd name="connsiteY3" fmla="*/ 400110 h 400110"/>
                <a:gd name="connsiteX4" fmla="*/ 0 w 8352928"/>
                <a:gd name="connsiteY4" fmla="*/ 0 h 400110"/>
                <a:gd name="connsiteX0" fmla="*/ 8352928 w 8444368"/>
                <a:gd name="connsiteY0" fmla="*/ 400110 h 491550"/>
                <a:gd name="connsiteX1" fmla="*/ 0 w 8444368"/>
                <a:gd name="connsiteY1" fmla="*/ 400110 h 491550"/>
                <a:gd name="connsiteX2" fmla="*/ 0 w 8444368"/>
                <a:gd name="connsiteY2" fmla="*/ 0 h 491550"/>
                <a:gd name="connsiteX3" fmla="*/ 8352928 w 8444368"/>
                <a:gd name="connsiteY3" fmla="*/ 0 h 491550"/>
                <a:gd name="connsiteX4" fmla="*/ 8444368 w 8444368"/>
                <a:gd name="connsiteY4" fmla="*/ 491550 h 491550"/>
                <a:gd name="connsiteX0" fmla="*/ 8352928 w 8352928"/>
                <a:gd name="connsiteY0" fmla="*/ 400110 h 400110"/>
                <a:gd name="connsiteX1" fmla="*/ 0 w 8352928"/>
                <a:gd name="connsiteY1" fmla="*/ 400110 h 400110"/>
                <a:gd name="connsiteX2" fmla="*/ 0 w 8352928"/>
                <a:gd name="connsiteY2" fmla="*/ 0 h 400110"/>
                <a:gd name="connsiteX3" fmla="*/ 8352928 w 8352928"/>
                <a:gd name="connsiteY3" fmla="*/ 0 h 400110"/>
                <a:gd name="connsiteX4" fmla="*/ 8349118 w 8352928"/>
                <a:gd name="connsiteY4" fmla="*/ 383600 h 400110"/>
                <a:gd name="connsiteX0" fmla="*/ 0 w 8352928"/>
                <a:gd name="connsiteY0" fmla="*/ 400110 h 400110"/>
                <a:gd name="connsiteX1" fmla="*/ 0 w 8352928"/>
                <a:gd name="connsiteY1" fmla="*/ 0 h 400110"/>
                <a:gd name="connsiteX2" fmla="*/ 8352928 w 8352928"/>
                <a:gd name="connsiteY2" fmla="*/ 0 h 400110"/>
                <a:gd name="connsiteX3" fmla="*/ 8349118 w 8352928"/>
                <a:gd name="connsiteY3" fmla="*/ 383600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52928" h="400110">
                  <a:moveTo>
                    <a:pt x="0" y="400110"/>
                  </a:moveTo>
                  <a:lnTo>
                    <a:pt x="0" y="0"/>
                  </a:lnTo>
                  <a:lnTo>
                    <a:pt x="8352928" y="0"/>
                  </a:lnTo>
                  <a:cubicBezTo>
                    <a:pt x="8352928" y="133370"/>
                    <a:pt x="8349118" y="383600"/>
                    <a:pt x="8349118" y="383600"/>
                  </a:cubicBezTo>
                </a:path>
              </a:pathLst>
            </a:cu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24">
              <a:extLst>
                <a:ext uri="{FF2B5EF4-FFF2-40B4-BE49-F238E27FC236}">
                  <a16:creationId xmlns="" xmlns:a16="http://schemas.microsoft.com/office/drawing/2014/main" id="{844C7E51-D555-47E4-B037-D1BD50930F8B}"/>
                </a:ext>
              </a:extLst>
            </p:cNvPr>
            <p:cNvSpPr/>
            <p:nvPr/>
          </p:nvSpPr>
          <p:spPr>
            <a:xfrm>
              <a:off x="1022478" y="4428632"/>
              <a:ext cx="7727110" cy="267220"/>
            </a:xfrm>
            <a:custGeom>
              <a:avLst/>
              <a:gdLst>
                <a:gd name="connsiteX0" fmla="*/ 0 w 8352928"/>
                <a:gd name="connsiteY0" fmla="*/ 0 h 400110"/>
                <a:gd name="connsiteX1" fmla="*/ 8352928 w 8352928"/>
                <a:gd name="connsiteY1" fmla="*/ 0 h 400110"/>
                <a:gd name="connsiteX2" fmla="*/ 8352928 w 8352928"/>
                <a:gd name="connsiteY2" fmla="*/ 400110 h 400110"/>
                <a:gd name="connsiteX3" fmla="*/ 0 w 8352928"/>
                <a:gd name="connsiteY3" fmla="*/ 400110 h 400110"/>
                <a:gd name="connsiteX4" fmla="*/ 0 w 8352928"/>
                <a:gd name="connsiteY4" fmla="*/ 0 h 400110"/>
                <a:gd name="connsiteX0" fmla="*/ 8352928 w 8444368"/>
                <a:gd name="connsiteY0" fmla="*/ 400110 h 491550"/>
                <a:gd name="connsiteX1" fmla="*/ 0 w 8444368"/>
                <a:gd name="connsiteY1" fmla="*/ 400110 h 491550"/>
                <a:gd name="connsiteX2" fmla="*/ 0 w 8444368"/>
                <a:gd name="connsiteY2" fmla="*/ 0 h 491550"/>
                <a:gd name="connsiteX3" fmla="*/ 8352928 w 8444368"/>
                <a:gd name="connsiteY3" fmla="*/ 0 h 491550"/>
                <a:gd name="connsiteX4" fmla="*/ 8444368 w 8444368"/>
                <a:gd name="connsiteY4" fmla="*/ 491550 h 491550"/>
                <a:gd name="connsiteX0" fmla="*/ 8352928 w 8352928"/>
                <a:gd name="connsiteY0" fmla="*/ 400110 h 400110"/>
                <a:gd name="connsiteX1" fmla="*/ 0 w 8352928"/>
                <a:gd name="connsiteY1" fmla="*/ 400110 h 400110"/>
                <a:gd name="connsiteX2" fmla="*/ 0 w 8352928"/>
                <a:gd name="connsiteY2" fmla="*/ 0 h 400110"/>
                <a:gd name="connsiteX3" fmla="*/ 8352928 w 8352928"/>
                <a:gd name="connsiteY3" fmla="*/ 0 h 400110"/>
                <a:gd name="connsiteX4" fmla="*/ 8349118 w 8352928"/>
                <a:gd name="connsiteY4" fmla="*/ 383600 h 400110"/>
                <a:gd name="connsiteX0" fmla="*/ 0 w 8352928"/>
                <a:gd name="connsiteY0" fmla="*/ 400110 h 400110"/>
                <a:gd name="connsiteX1" fmla="*/ 0 w 8352928"/>
                <a:gd name="connsiteY1" fmla="*/ 0 h 400110"/>
                <a:gd name="connsiteX2" fmla="*/ 8352928 w 8352928"/>
                <a:gd name="connsiteY2" fmla="*/ 0 h 400110"/>
                <a:gd name="connsiteX3" fmla="*/ 8349118 w 8352928"/>
                <a:gd name="connsiteY3" fmla="*/ 383600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52928" h="400110">
                  <a:moveTo>
                    <a:pt x="0" y="400110"/>
                  </a:moveTo>
                  <a:lnTo>
                    <a:pt x="0" y="0"/>
                  </a:lnTo>
                  <a:lnTo>
                    <a:pt x="8352928" y="0"/>
                  </a:lnTo>
                  <a:cubicBezTo>
                    <a:pt x="8352928" y="133370"/>
                    <a:pt x="8349118" y="383600"/>
                    <a:pt x="8349118" y="383600"/>
                  </a:cubicBezTo>
                </a:path>
              </a:pathLst>
            </a:cu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="" xmlns:a16="http://schemas.microsoft.com/office/drawing/2014/main" id="{87B967A3-B632-4227-8881-713ED06793EC}"/>
                </a:ext>
              </a:extLst>
            </p:cNvPr>
            <p:cNvGrpSpPr/>
            <p:nvPr/>
          </p:nvGrpSpPr>
          <p:grpSpPr>
            <a:xfrm>
              <a:off x="1009470" y="4685627"/>
              <a:ext cx="7754324" cy="515050"/>
              <a:chOff x="728797" y="6004334"/>
              <a:chExt cx="8162059" cy="316895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="" xmlns:a16="http://schemas.microsoft.com/office/drawing/2014/main" id="{CF68688D-5A8B-441B-B17B-D93E7A8F6F02}"/>
                  </a:ext>
                </a:extLst>
              </p:cNvPr>
              <p:cNvSpPr/>
              <p:nvPr/>
            </p:nvSpPr>
            <p:spPr>
              <a:xfrm>
                <a:off x="728797" y="6004334"/>
                <a:ext cx="1721795" cy="316895"/>
              </a:xfrm>
              <a:prstGeom prst="rect">
                <a:avLst/>
              </a:prstGeom>
              <a:solidFill>
                <a:srgbClr val="F8BC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="" xmlns:a16="http://schemas.microsoft.com/office/drawing/2014/main" id="{7CF8976B-C348-4021-8DD5-C1D3FC29B739}"/>
                  </a:ext>
                </a:extLst>
              </p:cNvPr>
              <p:cNvSpPr/>
              <p:nvPr/>
            </p:nvSpPr>
            <p:spPr>
              <a:xfrm>
                <a:off x="2450592" y="6004334"/>
                <a:ext cx="2178558" cy="31689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="" xmlns:a16="http://schemas.microsoft.com/office/drawing/2014/main" id="{B74DF2E1-6C16-4D55-85AA-ABA9C7519270}"/>
                  </a:ext>
                </a:extLst>
              </p:cNvPr>
              <p:cNvSpPr/>
              <p:nvPr/>
            </p:nvSpPr>
            <p:spPr>
              <a:xfrm>
                <a:off x="4629150" y="6004334"/>
                <a:ext cx="1747838" cy="316895"/>
              </a:xfrm>
              <a:prstGeom prst="rect">
                <a:avLst/>
              </a:prstGeom>
              <a:solidFill>
                <a:srgbClr val="F09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="" xmlns:a16="http://schemas.microsoft.com/office/drawing/2014/main" id="{0268F58B-AB8C-426F-AC5A-166D3DAE9B5A}"/>
                  </a:ext>
                </a:extLst>
              </p:cNvPr>
              <p:cNvSpPr/>
              <p:nvPr/>
            </p:nvSpPr>
            <p:spPr>
              <a:xfrm>
                <a:off x="6376987" y="6004334"/>
                <a:ext cx="2513869" cy="316895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3DD5623B-0C75-4F76-AACE-DC8C54A4FA91}"/>
                </a:ext>
              </a:extLst>
            </p:cNvPr>
            <p:cNvSpPr txBox="1"/>
            <p:nvPr/>
          </p:nvSpPr>
          <p:spPr>
            <a:xfrm>
              <a:off x="4235568" y="4092626"/>
              <a:ext cx="12879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110cm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EDBCDB90-556D-4F10-93B2-E627F77711CC}"/>
                </a:ext>
              </a:extLst>
            </p:cNvPr>
            <p:cNvSpPr txBox="1"/>
            <p:nvPr/>
          </p:nvSpPr>
          <p:spPr>
            <a:xfrm rot="16200000">
              <a:off x="227275" y="4757221"/>
              <a:ext cx="7763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10cm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3ED321FF-1775-4B8B-A1FC-2F2A6E410EC5}"/>
                </a:ext>
              </a:extLst>
            </p:cNvPr>
            <p:cNvSpPr txBox="1"/>
            <p:nvPr/>
          </p:nvSpPr>
          <p:spPr>
            <a:xfrm>
              <a:off x="1009470" y="4805160"/>
              <a:ext cx="16357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3/29          73</a:t>
              </a:r>
              <a:r>
                <a:rPr lang="ko-KR" altLang="en-US" sz="1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일</a:t>
              </a:r>
              <a:endParaRPr lang="en-US" altLang="ko-KR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DCAF4109-1951-418F-91E1-6E5D0D80E7CE}"/>
                </a:ext>
              </a:extLst>
            </p:cNvPr>
            <p:cNvSpPr txBox="1"/>
            <p:nvPr/>
          </p:nvSpPr>
          <p:spPr>
            <a:xfrm>
              <a:off x="2645253" y="4805160"/>
              <a:ext cx="20697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 6/10               94</a:t>
              </a:r>
              <a:r>
                <a:rPr lang="ko-KR" altLang="en-US" sz="1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일</a:t>
              </a:r>
              <a:endParaRPr lang="en-US" altLang="ko-KR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4E5B781B-D996-4E45-9B4C-2BA63D03C3E5}"/>
                </a:ext>
              </a:extLst>
            </p:cNvPr>
            <p:cNvSpPr txBox="1"/>
            <p:nvPr/>
          </p:nvSpPr>
          <p:spPr>
            <a:xfrm>
              <a:off x="4714981" y="4805160"/>
              <a:ext cx="16605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 9/12        66</a:t>
              </a:r>
              <a:r>
                <a:rPr lang="ko-KR" altLang="en-US" sz="1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일</a:t>
              </a:r>
              <a:endParaRPr lang="en-US" altLang="ko-KR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63508D83-701A-42A0-988F-D2BBD1B77FB0}"/>
                </a:ext>
              </a:extLst>
            </p:cNvPr>
            <p:cNvSpPr txBox="1"/>
            <p:nvPr/>
          </p:nvSpPr>
          <p:spPr>
            <a:xfrm>
              <a:off x="6375507" y="4805160"/>
              <a:ext cx="23740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   11/17               132</a:t>
              </a:r>
              <a:r>
                <a:rPr lang="ko-KR" altLang="en-US" sz="1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일</a:t>
              </a:r>
              <a:endParaRPr lang="en-US" altLang="ko-KR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96C011F3-1CCD-4EE6-A361-BC93650A231F}"/>
                </a:ext>
              </a:extLst>
            </p:cNvPr>
            <p:cNvSpPr txBox="1"/>
            <p:nvPr/>
          </p:nvSpPr>
          <p:spPr>
            <a:xfrm>
              <a:off x="1538796" y="5222245"/>
              <a:ext cx="5771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봄</a:t>
              </a:r>
              <a:endParaRPr lang="en-US" altLang="ko-KR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AC56909B-73A6-4886-9C37-72208D0194E1}"/>
                </a:ext>
              </a:extLst>
            </p:cNvPr>
            <p:cNvSpPr txBox="1"/>
            <p:nvPr/>
          </p:nvSpPr>
          <p:spPr>
            <a:xfrm>
              <a:off x="3391552" y="5222245"/>
              <a:ext cx="5771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여름</a:t>
              </a:r>
              <a:endParaRPr lang="en-US" altLang="ko-KR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82E5D257-0985-4336-9C94-A23699BC63B4}"/>
                </a:ext>
              </a:extLst>
            </p:cNvPr>
            <p:cNvSpPr txBox="1"/>
            <p:nvPr/>
          </p:nvSpPr>
          <p:spPr>
            <a:xfrm>
              <a:off x="5256677" y="5222245"/>
              <a:ext cx="5771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가을</a:t>
              </a:r>
              <a:endParaRPr lang="en-US" altLang="ko-KR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F0721F0F-3699-4E2C-B652-A491B2CD65AF}"/>
                </a:ext>
              </a:extLst>
            </p:cNvPr>
            <p:cNvSpPr txBox="1"/>
            <p:nvPr/>
          </p:nvSpPr>
          <p:spPr>
            <a:xfrm>
              <a:off x="7366735" y="5222245"/>
              <a:ext cx="5771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겨울</a:t>
              </a:r>
              <a:endParaRPr lang="en-US" altLang="ko-KR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1477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8278822A-E8FE-40FD-B4F5-A3BD1F7909A7}"/>
              </a:ext>
            </a:extLst>
          </p:cNvPr>
          <p:cNvSpPr/>
          <p:nvPr/>
        </p:nvSpPr>
        <p:spPr>
          <a:xfrm>
            <a:off x="728797" y="438912"/>
            <a:ext cx="68721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기후변화</a:t>
            </a:r>
            <a:r>
              <a:rPr lang="en-US" altLang="ko-KR" sz="2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지구온난화</a:t>
            </a:r>
            <a:r>
              <a:rPr lang="en-US" altLang="ko-KR" sz="2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ko-KR" altLang="en-US" sz="2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영향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="" xmlns:a16="http://schemas.microsoft.com/office/drawing/2014/main" id="{68F8ACBA-B0E0-4E31-AC86-C413D4EC69B8}"/>
              </a:ext>
            </a:extLst>
          </p:cNvPr>
          <p:cNvSpPr/>
          <p:nvPr/>
        </p:nvSpPr>
        <p:spPr>
          <a:xfrm>
            <a:off x="438913" y="1734685"/>
            <a:ext cx="8266174" cy="3853316"/>
          </a:xfrm>
          <a:prstGeom prst="roundRect">
            <a:avLst>
              <a:gd name="adj" fmla="val 10577"/>
            </a:avLst>
          </a:prstGeom>
          <a:gradFill>
            <a:gsLst>
              <a:gs pos="31000">
                <a:schemeClr val="bg1">
                  <a:lumMod val="95000"/>
                </a:schemeClr>
              </a:gs>
              <a:gs pos="97000">
                <a:schemeClr val="bg1"/>
              </a:gs>
            </a:gsLst>
            <a:lin ang="16200000" scaled="1"/>
          </a:gradFill>
          <a:ln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A0A6B1BC-A17A-4FC5-ACE0-4D5B6A386186}"/>
              </a:ext>
            </a:extLst>
          </p:cNvPr>
          <p:cNvSpPr/>
          <p:nvPr/>
        </p:nvSpPr>
        <p:spPr>
          <a:xfrm>
            <a:off x="1112111" y="2526944"/>
            <a:ext cx="6919778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기후변화</a:t>
            </a:r>
            <a:r>
              <a:rPr lang="en-US" altLang="ko-KR" sz="4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4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지구온난화</a:t>
            </a:r>
            <a:r>
              <a:rPr lang="en-US" altLang="ko-KR" sz="4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4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영향</a:t>
            </a:r>
          </a:p>
          <a:p>
            <a:pPr algn="ctr"/>
            <a:endParaRPr lang="ko-KR" altLang="en-US" sz="44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5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chemeClr val="accent5"/>
                    </a:gs>
                    <a:gs pos="100000">
                      <a:srgbClr val="7030A0"/>
                    </a:gs>
                  </a:gsLst>
                  <a:lin ang="5400000" scaled="1"/>
                  <a:tileRect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</a:t>
            </a:r>
            <a:r>
              <a:rPr lang="ko-KR" altLang="en-US" sz="5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gradFill>
                  <a:gsLst>
                    <a:gs pos="31000">
                      <a:srgbClr val="4A4CAC"/>
                    </a:gs>
                    <a:gs pos="79000">
                      <a:srgbClr val="5C6EB8"/>
                    </a:gs>
                  </a:gsLst>
                  <a:lin ang="162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계절의 길이 변화</a:t>
            </a:r>
          </a:p>
        </p:txBody>
      </p:sp>
      <p:grpSp>
        <p:nvGrpSpPr>
          <p:cNvPr id="29" name="Group 249">
            <a:extLst>
              <a:ext uri="{FF2B5EF4-FFF2-40B4-BE49-F238E27FC236}">
                <a16:creationId xmlns="" xmlns:a16="http://schemas.microsoft.com/office/drawing/2014/main" id="{EBD01F7C-934D-49B8-BDE4-CB3BFC5FDFCF}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1344497" y="4030760"/>
            <a:ext cx="1607282" cy="619791"/>
            <a:chOff x="860" y="1224"/>
            <a:chExt cx="2600" cy="408"/>
          </a:xfrm>
        </p:grpSpPr>
        <p:sp>
          <p:nvSpPr>
            <p:cNvPr id="30" name="Freeform 250">
              <a:extLst>
                <a:ext uri="{FF2B5EF4-FFF2-40B4-BE49-F238E27FC236}">
                  <a16:creationId xmlns="" xmlns:a16="http://schemas.microsoft.com/office/drawing/2014/main" id="{6B125662-323E-429E-ADF1-BFD7224C5C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" y="1424"/>
              <a:ext cx="944" cy="208"/>
            </a:xfrm>
            <a:custGeom>
              <a:avLst/>
              <a:gdLst/>
              <a:ahLst/>
              <a:cxnLst>
                <a:cxn ang="0">
                  <a:pos x="764" y="208"/>
                </a:cxn>
                <a:cxn ang="0">
                  <a:pos x="944" y="0"/>
                </a:cxn>
                <a:cxn ang="0">
                  <a:pos x="0" y="208"/>
                </a:cxn>
                <a:cxn ang="0">
                  <a:pos x="764" y="208"/>
                </a:cxn>
              </a:cxnLst>
              <a:rect l="0" t="0" r="r" b="b"/>
              <a:pathLst>
                <a:path w="944" h="208">
                  <a:moveTo>
                    <a:pt x="764" y="208"/>
                  </a:moveTo>
                  <a:lnTo>
                    <a:pt x="944" y="0"/>
                  </a:lnTo>
                  <a:lnTo>
                    <a:pt x="0" y="208"/>
                  </a:lnTo>
                  <a:lnTo>
                    <a:pt x="764" y="20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rgbClr val="A6B8DE"/>
                </a:gs>
              </a:gsLst>
              <a:lin ang="16200000" scaled="1"/>
              <a:tileRect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1" name="Freeform 251">
              <a:extLst>
                <a:ext uri="{FF2B5EF4-FFF2-40B4-BE49-F238E27FC236}">
                  <a16:creationId xmlns="" xmlns:a16="http://schemas.microsoft.com/office/drawing/2014/main" id="{019C62C5-FE1E-451C-ABA8-766FBB694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8" y="1420"/>
              <a:ext cx="932" cy="212"/>
            </a:xfrm>
            <a:custGeom>
              <a:avLst/>
              <a:gdLst/>
              <a:ahLst/>
              <a:cxnLst>
                <a:cxn ang="0">
                  <a:pos x="180" y="212"/>
                </a:cxn>
                <a:cxn ang="0">
                  <a:pos x="0" y="0"/>
                </a:cxn>
                <a:cxn ang="0">
                  <a:pos x="932" y="212"/>
                </a:cxn>
                <a:cxn ang="0">
                  <a:pos x="180" y="212"/>
                </a:cxn>
              </a:cxnLst>
              <a:rect l="0" t="0" r="r" b="b"/>
              <a:pathLst>
                <a:path w="932" h="212">
                  <a:moveTo>
                    <a:pt x="180" y="212"/>
                  </a:moveTo>
                  <a:lnTo>
                    <a:pt x="0" y="0"/>
                  </a:lnTo>
                  <a:lnTo>
                    <a:pt x="932" y="212"/>
                  </a:lnTo>
                  <a:lnTo>
                    <a:pt x="180" y="21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rgbClr val="A6B8DE"/>
                </a:gs>
              </a:gsLst>
              <a:lin ang="16200000" scaled="1"/>
              <a:tileRect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32" name="Freeform 252">
              <a:extLst>
                <a:ext uri="{FF2B5EF4-FFF2-40B4-BE49-F238E27FC236}">
                  <a16:creationId xmlns="" xmlns:a16="http://schemas.microsoft.com/office/drawing/2014/main" id="{EA135762-E4FE-4DBC-8DF2-0B0527EC1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0" y="1224"/>
              <a:ext cx="1445" cy="408"/>
            </a:xfrm>
            <a:custGeom>
              <a:avLst/>
              <a:gdLst/>
              <a:ahLst/>
              <a:cxnLst>
                <a:cxn ang="0">
                  <a:pos x="211" y="408"/>
                </a:cxn>
                <a:cxn ang="0">
                  <a:pos x="388" y="184"/>
                </a:cxn>
                <a:cxn ang="0">
                  <a:pos x="0" y="264"/>
                </a:cxn>
                <a:cxn ang="0">
                  <a:pos x="725" y="0"/>
                </a:cxn>
                <a:cxn ang="0">
                  <a:pos x="1445" y="264"/>
                </a:cxn>
                <a:cxn ang="0">
                  <a:pos x="1061" y="182"/>
                </a:cxn>
                <a:cxn ang="0">
                  <a:pos x="1245" y="408"/>
                </a:cxn>
                <a:cxn ang="0">
                  <a:pos x="211" y="408"/>
                </a:cxn>
              </a:cxnLst>
              <a:rect l="0" t="0" r="r" b="b"/>
              <a:pathLst>
                <a:path w="1445" h="408">
                  <a:moveTo>
                    <a:pt x="211" y="408"/>
                  </a:moveTo>
                  <a:lnTo>
                    <a:pt x="388" y="184"/>
                  </a:lnTo>
                  <a:lnTo>
                    <a:pt x="0" y="264"/>
                  </a:lnTo>
                  <a:lnTo>
                    <a:pt x="725" y="0"/>
                  </a:lnTo>
                  <a:lnTo>
                    <a:pt x="1445" y="264"/>
                  </a:lnTo>
                  <a:lnTo>
                    <a:pt x="1061" y="182"/>
                  </a:lnTo>
                  <a:lnTo>
                    <a:pt x="1245" y="408"/>
                  </a:lnTo>
                  <a:lnTo>
                    <a:pt x="211" y="40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rgbClr val="A6B8DE"/>
                </a:gs>
              </a:gsLst>
              <a:lin ang="16200000" scaled="1"/>
              <a:tileRect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872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2026</TotalTime>
  <Words>511</Words>
  <Application>Microsoft Office PowerPoint</Application>
  <PresentationFormat>화면 슬라이드 쇼(4:3)</PresentationFormat>
  <Paragraphs>194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11</vt:i4>
      </vt:variant>
    </vt:vector>
  </HeadingPairs>
  <TitlesOfParts>
    <vt:vector size="24" baseType="lpstr">
      <vt:lpstr>휴먼명조</vt:lpstr>
      <vt:lpstr>나눔스퀘어 ExtraBold</vt:lpstr>
      <vt:lpstr>나눔스퀘어</vt:lpstr>
      <vt:lpstr>Wingdings</vt:lpstr>
      <vt:lpstr>Calibri Light</vt:lpstr>
      <vt:lpstr>맑은 고딕</vt:lpstr>
      <vt:lpstr>나눔스퀘어 Bold</vt:lpstr>
      <vt:lpstr>Calibri</vt:lpstr>
      <vt:lpstr>함초롬바탕</vt:lpstr>
      <vt:lpstr>KoPub돋움체 Medium</vt:lpstr>
      <vt:lpstr>Arial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k16184</dc:creator>
  <cp:lastModifiedBy>Owner</cp:lastModifiedBy>
  <cp:revision>382</cp:revision>
  <dcterms:created xsi:type="dcterms:W3CDTF">2020-10-16T02:52:24Z</dcterms:created>
  <dcterms:modified xsi:type="dcterms:W3CDTF">2021-03-31T07:34:06Z</dcterms:modified>
</cp:coreProperties>
</file>